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89" r:id="rId4"/>
    <p:sldId id="290" r:id="rId5"/>
    <p:sldId id="294" r:id="rId6"/>
    <p:sldId id="295" r:id="rId7"/>
    <p:sldId id="296" r:id="rId8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8182"/>
    <a:srgbClr val="D3592C"/>
    <a:srgbClr val="8FC2BE"/>
    <a:srgbClr val="21BD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6" autoAdjust="0"/>
    <p:restoredTop sz="94718" autoAdjust="0"/>
  </p:normalViewPr>
  <p:slideViewPr>
    <p:cSldViewPr>
      <p:cViewPr varScale="1">
        <p:scale>
          <a:sx n="85" d="100"/>
          <a:sy n="85" d="100"/>
        </p:scale>
        <p:origin x="-14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D42A7AC-CA2A-47B6-81EB-27F1BA244DE1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117028-416E-4966-95A2-3D1F5C21F76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9848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DB24A0-738A-4FDB-9818-15405532326D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2DA019-E266-48BF-BEB7-A5E5D7DEE2A4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6A42D8B-8D21-4E0A-9D22-1B2ABEDB276E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A160EB-FB1A-402E-9944-AB0068A36BE8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7AC56A-6E55-4B2D-9B59-748B8541EE84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37EC6B-6464-431E-9C99-5599E5274AAD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9E6E5-865C-448B-BB41-6D5184F67CE0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21764-DB3C-4125-A206-B4A25A4CDFE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83744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531FA-9357-45E4-8F5A-AABD31E1E7DD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E32C9-3D66-4A06-AB48-4A531CA77AC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46417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32CE7-27A6-49F5-8957-212766D6779A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0DEBC-8909-47E2-B9D4-912B6EA76B2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8366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AF7CC-2489-43B1-B9B3-817A67FB2320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5F498-4D87-465A-8CE8-287A2D839F8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752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CBC76-7526-4259-9FB8-2AC48C22A3CB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963F7-B750-4A3B-A3AF-677BDBB92E1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1093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C8B9E-A147-4363-914D-91E96F33B0FF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A9970-3AAC-4FA2-ABC8-6FE22EAB6A3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8098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EA8BE-F064-4764-BB43-EAF176AE4278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E873BB-543F-4742-B734-C027979DCFC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3347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1DB07-038F-482B-9D06-3F0FEEFE5ADB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1A365-1263-4C73-99A0-54B63A9DF4D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7052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1610B-7BC6-4241-B251-00774DD7B695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EA0A0-509A-44C9-A33E-3EBCC247519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5892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0C448-F1F0-401E-98B6-419568DE9408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12168-B9CE-419E-A2C7-06376BCE4EF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5944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9C27A-197E-442B-9657-41601FEB67C3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6C1EC-A4C4-4539-B435-A1D0AA22CB0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8106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DD63FC-A74E-48DD-ABF6-9EE2E8FD82D3}" type="datetimeFigureOut">
              <a:rPr lang="pt-PT"/>
              <a:pPr>
                <a:defRPr/>
              </a:pPr>
              <a:t>10-03-2016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44C7BA-D6F3-4576-9D73-ADD8E7155DD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7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4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.bin"/><Relationship Id="rId20" Type="http://schemas.openxmlformats.org/officeDocument/2006/relationships/oleObject" Target="../embeddings/oleObject8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6.wmf"/><Relationship Id="rId5" Type="http://schemas.openxmlformats.org/officeDocument/2006/relationships/image" Target="../media/image16.png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3.bin"/><Relationship Id="rId19" Type="http://schemas.openxmlformats.org/officeDocument/2006/relationships/image" Target="../media/image10.wmf"/><Relationship Id="rId4" Type="http://schemas.openxmlformats.org/officeDocument/2006/relationships/image" Target="../media/image3.png"/><Relationship Id="rId9" Type="http://schemas.openxmlformats.org/officeDocument/2006/relationships/image" Target="../media/image5.wmf"/><Relationship Id="rId14" Type="http://schemas.openxmlformats.org/officeDocument/2006/relationships/oleObject" Target="../embeddings/oleObject5.bin"/><Relationship Id="rId22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5.bin"/><Relationship Id="rId18" Type="http://schemas.openxmlformats.org/officeDocument/2006/relationships/oleObject" Target="../embeddings/oleObject18.bin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7.bin"/><Relationship Id="rId20" Type="http://schemas.openxmlformats.org/officeDocument/2006/relationships/oleObject" Target="../embeddings/oleObject19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5.wmf"/><Relationship Id="rId19" Type="http://schemas.openxmlformats.org/officeDocument/2006/relationships/image" Target="../media/image18.w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wmf"/><Relationship Id="rId22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1.wmf"/><Relationship Id="rId4" Type="http://schemas.openxmlformats.org/officeDocument/2006/relationships/image" Target="../media/image3.png"/><Relationship Id="rId9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652963"/>
            <a:ext cx="91439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3200" b="1" dirty="0" smtClean="0">
                <a:latin typeface="Arial" pitchFamily="34" charset="0"/>
              </a:rPr>
              <a:t>DISTRIBUIÇÃO DE PROBABILIDADES</a:t>
            </a:r>
            <a:endParaRPr lang="en-US" altLang="pt-PT" sz="32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2290763"/>
            <a:ext cx="7920038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/>
              <a:t>Distribuição de probabilidades</a:t>
            </a:r>
            <a:r>
              <a:rPr lang="pt-PT" altLang="pt-PT" sz="2000"/>
              <a:t> ou </a:t>
            </a:r>
            <a:r>
              <a:rPr lang="pt-PT" altLang="pt-PT" sz="2000" b="1"/>
              <a:t>função massa de probabilidade</a:t>
            </a:r>
            <a:r>
              <a:rPr lang="pt-PT" altLang="pt-PT" sz="2000"/>
              <a:t> de uma variável aleatória é uma função que a cada elemento do suporte do modelo probabilístico faz corresponder a respetiva probabilidade.</a:t>
            </a:r>
            <a:endParaRPr lang="pt-PT" altLang="pt-PT" sz="2400"/>
          </a:p>
        </p:txBody>
      </p:sp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DE PROBABILIDADES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484313"/>
            <a:ext cx="7920038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/>
              <a:t>Considere a experiência aleatória que consiste no lançamento de dois dados e registo do produto das faces voltadas para cima.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ela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7619832"/>
                  </p:ext>
                </p:extLst>
              </p:nvPr>
            </p:nvGraphicFramePr>
            <p:xfrm>
              <a:off x="1619250" y="2708275"/>
              <a:ext cx="6095999" cy="258603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70857"/>
                    <a:gridCol w="870857"/>
                    <a:gridCol w="870857"/>
                    <a:gridCol w="870857"/>
                    <a:gridCol w="870857"/>
                    <a:gridCol w="870857"/>
                    <a:gridCol w="870857"/>
                  </a:tblGrid>
                  <a:tr h="360173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altLang="pt-PT" sz="1600" b="1" i="1" dirty="0" smtClean="0">
                                    <a:latin typeface="Cambria Math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pt-PT" sz="1600" b="1" i="1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5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5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36</a:t>
                          </a: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ela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57619832"/>
                  </p:ext>
                </p:extLst>
              </p:nvPr>
            </p:nvGraphicFramePr>
            <p:xfrm>
              <a:off x="1619250" y="2708275"/>
              <a:ext cx="6095999" cy="258603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870857"/>
                    <a:gridCol w="870857"/>
                    <a:gridCol w="870857"/>
                    <a:gridCol w="870857"/>
                    <a:gridCol w="870857"/>
                    <a:gridCol w="870857"/>
                    <a:gridCol w="870857"/>
                  </a:tblGrid>
                  <a:tr h="360173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68580" marR="68580" marT="0" marB="0" anchor="ctr">
                        <a:blipFill rotWithShape="1">
                          <a:blip r:embed="rId4"/>
                          <a:stretch>
                            <a:fillRect l="-699" t="-1695" r="-599301" b="-63728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</a:t>
                          </a:r>
                          <a:endParaRPr lang="pt-PT" sz="1600" dirty="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5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9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5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25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</a:tr>
                  <a:tr h="370977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b="1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  <a:endParaRPr lang="pt-PT" sz="1600">
                            <a:latin typeface="Arial" pitchFamily="34" charset="0"/>
                            <a:ea typeface="Times New Roman"/>
                            <a:cs typeface="Arial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6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12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18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24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30</a:t>
                          </a: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pt-PT" sz="1600" dirty="0">
                              <a:latin typeface="Arial" pitchFamily="34" charset="0"/>
                              <a:ea typeface="Times New Roman"/>
                              <a:cs typeface="Arial" pitchFamily="34" charset="0"/>
                            </a:rPr>
                            <a:t>36</a:t>
                          </a:r>
                        </a:p>
                      </a:txBody>
                      <a:tcPr marL="68580" marR="68580" marT="0" marB="0"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DE PROBABILIDADES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3" name="Rectangle 1"/>
              <p:cNvSpPr>
                <a:spLocks noChangeArrowheads="1"/>
              </p:cNvSpPr>
              <p:nvPr/>
            </p:nvSpPr>
            <p:spPr bwMode="auto">
              <a:xfrm>
                <a:off x="755650" y="1692275"/>
                <a:ext cx="7920038" cy="1477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sz="2000" dirty="0"/>
                  <a:t>Seja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pt-PT" altLang="pt-PT" sz="2000" dirty="0"/>
                  <a:t> a variável aleatória que faz corresponder a cada produto o algarismo das unidades. Analisando a tabela anterior podemos concluir que a variável aleatória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pt-PT" altLang="pt-PT" sz="2000" dirty="0"/>
                  <a:t> pode tomar os valores: </a:t>
                </a:r>
              </a:p>
            </p:txBody>
          </p:sp>
        </mc:Choice>
        <mc:Fallback xmlns="">
          <p:sp>
            <p:nvSpPr>
              <p:cNvPr id="18433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5650" y="1692275"/>
                <a:ext cx="7920038" cy="1477963"/>
              </a:xfrm>
              <a:prstGeom prst="rect">
                <a:avLst/>
              </a:prstGeom>
              <a:blipFill rotWithShape="1">
                <a:blip r:embed="rId4"/>
                <a:stretch>
                  <a:fillRect l="-847" r="-770" b="-33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30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DE PROBABILIDADES</a:t>
            </a:r>
            <a:endParaRPr lang="en-US" altLang="pt-PT" sz="2400" b="1" dirty="0">
              <a:latin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3347864" y="3717032"/>
                <a:ext cx="322876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2000" i="1" dirty="0" smtClean="0">
                          <a:latin typeface="Cambria Math"/>
                        </a:rPr>
                        <m:t>𝑋</m:t>
                      </m:r>
                      <m:r>
                        <a:rPr lang="pt-PT" sz="2000" i="1" dirty="0" smtClean="0">
                          <a:latin typeface="Cambria Math"/>
                        </a:rPr>
                        <m:t> = {0, 1, 2, 3, 4, 5, 6, 8, 9}</m:t>
                      </m:r>
                    </m:oMath>
                  </m:oMathPara>
                </a14:m>
                <a:endParaRPr lang="pt-PT" sz="2000" dirty="0"/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864" y="3717032"/>
                <a:ext cx="3228769" cy="400110"/>
              </a:xfrm>
              <a:prstGeom prst="rect">
                <a:avLst/>
              </a:prstGeom>
              <a:blipFill rotWithShape="1">
                <a:blip r:embed="rId5"/>
                <a:stretch>
                  <a:fillRect b="-1846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3" name="Rectangle 1"/>
              <p:cNvSpPr>
                <a:spLocks noChangeArrowheads="1"/>
              </p:cNvSpPr>
              <p:nvPr/>
            </p:nvSpPr>
            <p:spPr bwMode="auto">
              <a:xfrm>
                <a:off x="755650" y="1700308"/>
                <a:ext cx="7920038" cy="958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sz="2000" dirty="0"/>
                  <a:t>Calculemos a probabilidade de cada um dos valores da variável aleatória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pt-PT" altLang="pt-PT" sz="2000" i="1" dirty="0" smtClean="0"/>
                  <a:t>: </a:t>
                </a:r>
                <a:endParaRPr lang="pt-PT" altLang="pt-PT" sz="2000" i="1" dirty="0"/>
              </a:p>
            </p:txBody>
          </p:sp>
        </mc:Choice>
        <mc:Fallback xmlns="">
          <p:sp>
            <p:nvSpPr>
              <p:cNvPr id="18433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5650" y="1700308"/>
                <a:ext cx="7920038" cy="958660"/>
              </a:xfrm>
              <a:prstGeom prst="rect">
                <a:avLst/>
              </a:prstGeom>
              <a:blipFill rotWithShape="1">
                <a:blip r:embed="rId5"/>
                <a:stretch>
                  <a:fillRect l="-847" r="-770" b="-828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755650" y="3073400"/>
          <a:ext cx="19081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ção" r:id="rId6" imgW="1358900" imgH="457200" progId="Equation.3">
                  <p:embed/>
                </p:oleObj>
              </mc:Choice>
              <mc:Fallback>
                <p:oleObj name="Equação" r:id="rId6" imgW="13589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073400"/>
                        <a:ext cx="190817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61" name="Object 5"/>
          <p:cNvGraphicFramePr>
            <a:graphicFrameLocks noChangeAspect="1"/>
          </p:cNvGraphicFramePr>
          <p:nvPr/>
        </p:nvGraphicFramePr>
        <p:xfrm>
          <a:off x="3995738" y="3073400"/>
          <a:ext cx="145415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ção" r:id="rId8" imgW="1041400" imgH="457200" progId="Equation.3">
                  <p:embed/>
                </p:oleObj>
              </mc:Choice>
              <mc:Fallback>
                <p:oleObj name="Equação" r:id="rId8" imgW="10414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3073400"/>
                        <a:ext cx="145415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63" name="Object 7"/>
          <p:cNvGraphicFramePr>
            <a:graphicFrameLocks noChangeAspect="1"/>
          </p:cNvGraphicFramePr>
          <p:nvPr/>
        </p:nvGraphicFramePr>
        <p:xfrm>
          <a:off x="6732588" y="3073400"/>
          <a:ext cx="19081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ção" r:id="rId10" imgW="1358900" imgH="457200" progId="Equation.3">
                  <p:embed/>
                </p:oleObj>
              </mc:Choice>
              <mc:Fallback>
                <p:oleObj name="Equação" r:id="rId10" imgW="13589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3073400"/>
                        <a:ext cx="190817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65" name="Object 9"/>
          <p:cNvGraphicFramePr>
            <a:graphicFrameLocks noChangeAspect="1"/>
          </p:cNvGraphicFramePr>
          <p:nvPr/>
        </p:nvGraphicFramePr>
        <p:xfrm>
          <a:off x="754063" y="4083050"/>
          <a:ext cx="19907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ção" r:id="rId12" imgW="1422400" imgH="457200" progId="Equation.3">
                  <p:embed/>
                </p:oleObj>
              </mc:Choice>
              <mc:Fallback>
                <p:oleObj name="Equação" r:id="rId12" imgW="142240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63" y="4083050"/>
                        <a:ext cx="1990725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67" name="Object 11"/>
          <p:cNvGraphicFramePr>
            <a:graphicFrameLocks noChangeAspect="1"/>
          </p:cNvGraphicFramePr>
          <p:nvPr/>
        </p:nvGraphicFramePr>
        <p:xfrm>
          <a:off x="4000500" y="4083050"/>
          <a:ext cx="150812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ção" r:id="rId14" imgW="1079500" imgH="457200" progId="Equation.3">
                  <p:embed/>
                </p:oleObj>
              </mc:Choice>
              <mc:Fallback>
                <p:oleObj name="Equação" r:id="rId14" imgW="10795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4083050"/>
                        <a:ext cx="1508125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69" name="Object 13"/>
          <p:cNvGraphicFramePr>
            <a:graphicFrameLocks noChangeAspect="1"/>
          </p:cNvGraphicFramePr>
          <p:nvPr/>
        </p:nvGraphicFramePr>
        <p:xfrm>
          <a:off x="6732588" y="4084638"/>
          <a:ext cx="1493837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ção" r:id="rId16" imgW="1066800" imgH="457200" progId="Equation.3">
                  <p:embed/>
                </p:oleObj>
              </mc:Choice>
              <mc:Fallback>
                <p:oleObj name="Equação" r:id="rId16" imgW="106680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588" y="4084638"/>
                        <a:ext cx="1493837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71" name="Object 15"/>
          <p:cNvGraphicFramePr>
            <a:graphicFrameLocks noChangeAspect="1"/>
          </p:cNvGraphicFramePr>
          <p:nvPr/>
        </p:nvGraphicFramePr>
        <p:xfrm>
          <a:off x="755650" y="5092700"/>
          <a:ext cx="19081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ção" r:id="rId18" imgW="1358900" imgH="457200" progId="Equation.3">
                  <p:embed/>
                </p:oleObj>
              </mc:Choice>
              <mc:Fallback>
                <p:oleObj name="Equação" r:id="rId18" imgW="1358900" imgH="457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092700"/>
                        <a:ext cx="190817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73" name="Object 17"/>
          <p:cNvGraphicFramePr>
            <a:graphicFrameLocks noChangeAspect="1"/>
          </p:cNvGraphicFramePr>
          <p:nvPr/>
        </p:nvGraphicFramePr>
        <p:xfrm>
          <a:off x="3995738" y="5092700"/>
          <a:ext cx="19081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ção" r:id="rId20" imgW="1358900" imgH="457200" progId="Equation.3">
                  <p:embed/>
                </p:oleObj>
              </mc:Choice>
              <mc:Fallback>
                <p:oleObj name="Equação" r:id="rId20" imgW="1358900" imgH="4572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5092700"/>
                        <a:ext cx="190817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71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75" name="Object 19"/>
          <p:cNvGraphicFramePr>
            <a:graphicFrameLocks noChangeAspect="1"/>
          </p:cNvGraphicFramePr>
          <p:nvPr/>
        </p:nvGraphicFramePr>
        <p:xfrm>
          <a:off x="6723063" y="5092700"/>
          <a:ext cx="149383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ção" r:id="rId22" imgW="1066800" imgH="457200" progId="Equation.3">
                  <p:embed/>
                </p:oleObj>
              </mc:Choice>
              <mc:Fallback>
                <p:oleObj name="Equação" r:id="rId22" imgW="1066800" imgH="457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063" y="5092700"/>
                        <a:ext cx="1493837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DE PROBABILIDADES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6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6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6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96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6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6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6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96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96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96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96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2230438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pt-PT" sz="2000"/>
              <a:t>Podemos definir a tabela de distribuição de probabilidades:</a:t>
            </a: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900113" y="2997200"/>
          <a:ext cx="6888166" cy="11525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1703"/>
                <a:gridCol w="609607"/>
                <a:gridCol w="609607"/>
                <a:gridCol w="609607"/>
                <a:gridCol w="609607"/>
                <a:gridCol w="609607"/>
                <a:gridCol w="609607"/>
                <a:gridCol w="609607"/>
                <a:gridCol w="609607"/>
                <a:gridCol w="609607"/>
              </a:tblGrid>
              <a:tr h="370968">
                <a:tc>
                  <a:txBody>
                    <a:bodyPr/>
                    <a:lstStyle/>
                    <a:p>
                      <a:endParaRPr lang="pt-PT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</a:p>
                  </a:txBody>
                  <a:tcPr marL="68581" marR="6858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</a:p>
                  </a:txBody>
                  <a:tcPr marL="68581" marR="6858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</a:p>
                  </a:txBody>
                  <a:tcPr marL="68581" marR="6858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</a:p>
                  </a:txBody>
                  <a:tcPr marL="68581" marR="6858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68581" marR="6858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68581" marR="6858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68581" marR="6858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68581" marR="6858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</a:p>
                  </a:txBody>
                  <a:tcPr marL="68581" marR="68581" marT="0" marB="0" anchor="ctr"/>
                </a:tc>
              </a:tr>
              <a:tr h="781557">
                <a:tc>
                  <a:txBody>
                    <a:bodyPr/>
                    <a:lstStyle/>
                    <a:p>
                      <a:endParaRPr lang="pt-PT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endParaRPr lang="pt-PT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endParaRPr lang="pt-PT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endParaRPr lang="pt-PT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endParaRPr lang="pt-PT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endParaRPr lang="pt-PT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endParaRPr lang="pt-PT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endParaRPr lang="pt-PT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endParaRPr lang="pt-PT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  <a:tc>
                  <a:txBody>
                    <a:bodyPr/>
                    <a:lstStyle/>
                    <a:p>
                      <a:endParaRPr lang="pt-PT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1" marR="91441" marT="45736" marB="45736"/>
                </a:tc>
              </a:tr>
            </a:tbl>
          </a:graphicData>
        </a:graphic>
      </p:graphicFrame>
      <p:sp>
        <p:nvSpPr>
          <p:cNvPr id="72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1527175" y="3009900"/>
          <a:ext cx="2555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4" name="Equação" r:id="rId5" imgW="177646" imgH="241091" progId="Equation.3">
                  <p:embed/>
                </p:oleObj>
              </mc:Choice>
              <mc:Fallback>
                <p:oleObj name="Equação" r:id="rId5" imgW="177646" imgH="24109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175" y="3009900"/>
                        <a:ext cx="255588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1074738" y="3573463"/>
          <a:ext cx="1068387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ção" r:id="rId7" imgW="748975" imgH="241195" progId="Equation.3">
                  <p:embed/>
                </p:oleObj>
              </mc:Choice>
              <mc:Fallback>
                <p:oleObj name="Equação" r:id="rId7" imgW="748975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3573463"/>
                        <a:ext cx="1068387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1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21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2514600" y="3429000"/>
          <a:ext cx="2127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Equação" r:id="rId9" imgW="152400" imgH="457200" progId="Equation.3">
                  <p:embed/>
                </p:oleObj>
              </mc:Choice>
              <mc:Fallback>
                <p:oleObj name="Equação" r:id="rId9" imgW="15240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9000"/>
                        <a:ext cx="2127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5" name="Object 11"/>
          <p:cNvGraphicFramePr>
            <a:graphicFrameLocks noChangeAspect="1"/>
          </p:cNvGraphicFramePr>
          <p:nvPr/>
        </p:nvGraphicFramePr>
        <p:xfrm>
          <a:off x="3721100" y="3429000"/>
          <a:ext cx="2127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7" name="Equação" r:id="rId11" imgW="152400" imgH="457200" progId="Equation.3">
                  <p:embed/>
                </p:oleObj>
              </mc:Choice>
              <mc:Fallback>
                <p:oleObj name="Equação" r:id="rId11" imgW="1524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429000"/>
                        <a:ext cx="2127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6" name="Object 12"/>
          <p:cNvGraphicFramePr>
            <a:graphicFrameLocks noChangeAspect="1"/>
          </p:cNvGraphicFramePr>
          <p:nvPr/>
        </p:nvGraphicFramePr>
        <p:xfrm>
          <a:off x="6173788" y="3429000"/>
          <a:ext cx="2127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8" name="Equação" r:id="rId12" imgW="152400" imgH="457200" progId="Equation.3">
                  <p:embed/>
                </p:oleObj>
              </mc:Choice>
              <mc:Fallback>
                <p:oleObj name="Equação" r:id="rId12" imgW="152400" imgH="457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788" y="3429000"/>
                        <a:ext cx="2127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8317" name="Object 13"/>
          <p:cNvGraphicFramePr>
            <a:graphicFrameLocks noChangeAspect="1"/>
          </p:cNvGraphicFramePr>
          <p:nvPr/>
        </p:nvGraphicFramePr>
        <p:xfrm>
          <a:off x="3051175" y="3419475"/>
          <a:ext cx="334963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9" name="Equação" r:id="rId13" imgW="241300" imgH="457200" progId="Equation.3">
                  <p:embed/>
                </p:oleObj>
              </mc:Choice>
              <mc:Fallback>
                <p:oleObj name="Equação" r:id="rId13" imgW="24130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175" y="3419475"/>
                        <a:ext cx="334963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9" name="Object 15"/>
          <p:cNvGraphicFramePr>
            <a:graphicFrameLocks noChangeAspect="1"/>
          </p:cNvGraphicFramePr>
          <p:nvPr/>
        </p:nvGraphicFramePr>
        <p:xfrm>
          <a:off x="7305675" y="3419475"/>
          <a:ext cx="334963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Equação" r:id="rId15" imgW="241300" imgH="457200" progId="Equation.3">
                  <p:embed/>
                </p:oleObj>
              </mc:Choice>
              <mc:Fallback>
                <p:oleObj name="Equação" r:id="rId15" imgW="241300" imgH="457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5675" y="3419475"/>
                        <a:ext cx="334963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8321" name="Object 17"/>
          <p:cNvGraphicFramePr>
            <a:graphicFrameLocks noChangeAspect="1"/>
          </p:cNvGraphicFramePr>
          <p:nvPr/>
        </p:nvGraphicFramePr>
        <p:xfrm>
          <a:off x="4295775" y="3429000"/>
          <a:ext cx="3206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ção" r:id="rId16" imgW="228600" imgH="457200" progId="Equation.3">
                  <p:embed/>
                </p:oleObj>
              </mc:Choice>
              <mc:Fallback>
                <p:oleObj name="Equação" r:id="rId16" imgW="228600" imgH="4572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3429000"/>
                        <a:ext cx="320675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8323" name="Object 19"/>
          <p:cNvGraphicFramePr>
            <a:graphicFrameLocks noChangeAspect="1"/>
          </p:cNvGraphicFramePr>
          <p:nvPr/>
        </p:nvGraphicFramePr>
        <p:xfrm>
          <a:off x="4868863" y="3429000"/>
          <a:ext cx="334962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2" name="Equação" r:id="rId18" imgW="241300" imgH="457200" progId="Equation.3">
                  <p:embed/>
                </p:oleObj>
              </mc:Choice>
              <mc:Fallback>
                <p:oleObj name="Equação" r:id="rId18" imgW="241300" imgH="457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863" y="3429000"/>
                        <a:ext cx="334962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25" name="Object 21"/>
          <p:cNvGraphicFramePr>
            <a:graphicFrameLocks noChangeAspect="1"/>
          </p:cNvGraphicFramePr>
          <p:nvPr/>
        </p:nvGraphicFramePr>
        <p:xfrm>
          <a:off x="5491163" y="3419475"/>
          <a:ext cx="334962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3" name="Equação" r:id="rId20" imgW="241300" imgH="457200" progId="Equation.3">
                  <p:embed/>
                </p:oleObj>
              </mc:Choice>
              <mc:Fallback>
                <p:oleObj name="Equação" r:id="rId20" imgW="241300" imgH="4572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163" y="3419475"/>
                        <a:ext cx="334962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3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8326" name="Object 22"/>
          <p:cNvGraphicFramePr>
            <a:graphicFrameLocks noChangeAspect="1"/>
          </p:cNvGraphicFramePr>
          <p:nvPr/>
        </p:nvGraphicFramePr>
        <p:xfrm>
          <a:off x="6762750" y="3429000"/>
          <a:ext cx="212725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4" name="Equação" r:id="rId21" imgW="152400" imgH="457200" progId="Equation.3">
                  <p:embed/>
                </p:oleObj>
              </mc:Choice>
              <mc:Fallback>
                <p:oleObj name="Equação" r:id="rId21" imgW="152400" imgH="4572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2750" y="3429000"/>
                        <a:ext cx="212725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DE PROBABILIDADES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98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8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8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98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98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98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8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8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98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98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98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98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671638"/>
            <a:ext cx="79200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/>
              <a:t>Podemos calcular a média e o desvio padrão para esta distribuição de probabilidades, usando a calculadora</a:t>
            </a: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19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pic>
        <p:nvPicPr>
          <p:cNvPr id="10035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997200"/>
            <a:ext cx="2773363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5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1788" y="2997200"/>
            <a:ext cx="2760662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900113" y="5300663"/>
            <a:ext cx="43733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PT" altLang="pt-PT" sz="2000" dirty="0" smtClean="0"/>
              <a:t>Assim, </a:t>
            </a:r>
            <a:r>
              <a:rPr lang="pt-PT" altLang="pt-PT" sz="2000" dirty="0"/>
              <a:t>concluímos que                e    </a:t>
            </a:r>
          </a:p>
          <a:p>
            <a:pPr eaLnBrk="1" hangingPunct="1"/>
            <a:endParaRPr lang="pt-PT" altLang="pt-PT" sz="2000" dirty="0"/>
          </a:p>
        </p:txBody>
      </p:sp>
      <p:sp>
        <p:nvSpPr>
          <p:cNvPr id="82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0357" name="Object 5"/>
          <p:cNvGraphicFramePr>
            <a:graphicFrameLocks noChangeAspect="1"/>
          </p:cNvGraphicFramePr>
          <p:nvPr/>
        </p:nvGraphicFramePr>
        <p:xfrm>
          <a:off x="3703638" y="5291138"/>
          <a:ext cx="9032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ção" r:id="rId7" imgW="609336" imgH="253890" progId="Equation.3">
                  <p:embed/>
                </p:oleObj>
              </mc:Choice>
              <mc:Fallback>
                <p:oleObj name="Equação" r:id="rId7" imgW="609336" imgH="25389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638" y="5291138"/>
                        <a:ext cx="90328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0359" name="Object 7"/>
          <p:cNvGraphicFramePr>
            <a:graphicFrameLocks noChangeAspect="1"/>
          </p:cNvGraphicFramePr>
          <p:nvPr/>
        </p:nvGraphicFramePr>
        <p:xfrm>
          <a:off x="4910138" y="5351463"/>
          <a:ext cx="9572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ção" r:id="rId9" imgW="647419" imgH="215806" progId="Equation.3">
                  <p:embed/>
                </p:oleObj>
              </mc:Choice>
              <mc:Fallback>
                <p:oleObj name="Equação" r:id="rId9" imgW="647419" imgH="21580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0138" y="5351463"/>
                        <a:ext cx="957262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DE PROBABILIDADES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233</Words>
  <Application>Microsoft Office PowerPoint</Application>
  <PresentationFormat>Apresentação no Ecrã (4:3)</PresentationFormat>
  <Paragraphs>79</Paragraphs>
  <Slides>7</Slides>
  <Notes>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9" baseType="lpstr">
      <vt:lpstr>Office Theme</vt:lpstr>
      <vt:lpstr>Equação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Ferreira - AccountAdmin</dc:creator>
  <cp:lastModifiedBy>Sofia Pereira Carvalhosa</cp:lastModifiedBy>
  <cp:revision>174</cp:revision>
  <dcterms:created xsi:type="dcterms:W3CDTF">2010-10-27T15:58:32Z</dcterms:created>
  <dcterms:modified xsi:type="dcterms:W3CDTF">2016-03-10T16:52:08Z</dcterms:modified>
</cp:coreProperties>
</file>