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89" r:id="rId4"/>
    <p:sldId id="290" r:id="rId5"/>
    <p:sldId id="294" r:id="rId6"/>
    <p:sldId id="291" r:id="rId7"/>
    <p:sldId id="292" r:id="rId8"/>
    <p:sldId id="293" r:id="rId9"/>
    <p:sldId id="295" r:id="rId10"/>
    <p:sldId id="296" r:id="rId11"/>
    <p:sldId id="297" r:id="rId12"/>
    <p:sldId id="298" r:id="rId13"/>
    <p:sldId id="299" r:id="rId14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8182"/>
    <a:srgbClr val="D3592C"/>
    <a:srgbClr val="8FC2BE"/>
    <a:srgbClr val="21BD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6" autoAdjust="0"/>
    <p:restoredTop sz="94718" autoAdjust="0"/>
  </p:normalViewPr>
  <p:slideViewPr>
    <p:cSldViewPr>
      <p:cViewPr varScale="1">
        <p:scale>
          <a:sx n="85" d="100"/>
          <a:sy n="85" d="100"/>
        </p:scale>
        <p:origin x="-14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2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53A756-2EAD-4868-8722-C51589705147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CAEA1CE-85BC-414C-B6C4-9B45C7903A6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51420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B821F4-26AC-45C3-822F-D6056E2C7D4E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255EA-F22F-4654-A0F3-EC87A6C9F295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pt-P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6D2247-C710-4F80-8F15-83C2F9BE5954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pt-P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BEAB17-4D44-4E4D-9037-E2F97304CA1A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63CDA9-C986-4F9D-84A8-58E5C5664962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C7804A-CD4C-475E-9915-5753B5E58A99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BFE21C-6ECE-431F-9EFF-5CE431D358FA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496034-91D3-4B6B-86B7-D8A3EFF365B1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7542A9-6052-4DEE-A193-E5016FBB6F90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B13FBC-288A-4483-AF82-534A1A52693B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0312BE-A853-43DA-951A-3A3D88E9F58F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pt-P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373FDD-400E-49EA-8850-5F3F639A8B6A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B0C8B-A7F5-4801-A979-A5129755E762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A8D6F-A1EB-4920-ACA8-49AB8835F73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142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FF5CF-4BB2-4A2C-814E-928F463CF33D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0FB93-864B-4E3B-B72E-5E199D634EE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8764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C9FEE-92B7-4D29-A025-4B2C73B15866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5DC5B-C08C-4DFE-9212-C15B0512F9E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4808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62917-9FA4-44BB-B58D-1E8B7E3B7C1A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0AD38-CC98-4191-91AA-3C5667893AC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2543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DE632-ECA6-41D9-B354-0D8C6C9CC87E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BD2E5-580D-4880-B43F-F96DE5FB38E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86423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56069-D754-4CC9-8F96-A2CE354FC71E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6462-8540-48EF-86E9-69C7A6AF9F4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93390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4A043-81E6-423E-8E65-4832A5504997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24EEF-0A07-4A60-BBC0-806DFDB9BFB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7771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28004-ABFB-4BE7-BA73-5A8C0026F353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2808D-056E-4232-A114-5B2C6DCB101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5951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B3F8B-561E-40BB-9980-6F2B97A85C8C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82349-A7D9-400E-B31A-1A85F3A5AA6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101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3904C-24A6-477F-876E-16578F41A26C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97061-EFBD-4371-8E46-02BC4796983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677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0FD7C-EF77-4DC7-9229-5DCD2D5EA734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B5120-D8E1-4245-86A6-F5AB4B04697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989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pt-PT" altLang="pt-P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pt-PT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F0E79F-8DEB-4A2C-B7BC-06AF0E61D5BF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72D62E-859E-42C3-AF57-F43F5E39B1C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33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7.png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11" Type="http://schemas.openxmlformats.org/officeDocument/2006/relationships/image" Target="../media/image40.png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9.png"/><Relationship Id="rId4" Type="http://schemas.openxmlformats.org/officeDocument/2006/relationships/image" Target="../media/image7.png"/><Relationship Id="rId9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4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10" Type="http://schemas.openxmlformats.org/officeDocument/2006/relationships/oleObject" Target="../embeddings/oleObject3.bin"/><Relationship Id="rId4" Type="http://schemas.openxmlformats.org/officeDocument/2006/relationships/image" Target="../media/image7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9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1.wmf"/><Relationship Id="rId4" Type="http://schemas.openxmlformats.org/officeDocument/2006/relationships/image" Target="../media/image7.png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8.wmf"/><Relationship Id="rId5" Type="http://schemas.openxmlformats.org/officeDocument/2006/relationships/image" Target="../media/image21.png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3.bin"/><Relationship Id="rId4" Type="http://schemas.openxmlformats.org/officeDocument/2006/relationships/image" Target="../media/image7.png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image" Target="../media/image24.wmf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18.bin"/><Relationship Id="rId4" Type="http://schemas.openxmlformats.org/officeDocument/2006/relationships/image" Target="../media/image7.png"/><Relationship Id="rId9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8.wmf"/><Relationship Id="rId4" Type="http://schemas.openxmlformats.org/officeDocument/2006/relationships/image" Target="../media/image7.png"/><Relationship Id="rId9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4652963"/>
            <a:ext cx="91439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3200" b="1" dirty="0" smtClean="0">
                <a:latin typeface="Arial" pitchFamily="34" charset="0"/>
              </a:rPr>
              <a:t>MODELOS DISCRETOS</a:t>
            </a:r>
            <a:endParaRPr lang="en-US" altLang="pt-PT" sz="32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800100" y="1412776"/>
            <a:ext cx="3487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/>
              <a:t>O </a:t>
            </a:r>
            <a:r>
              <a:rPr lang="pt-PT" altLang="pt-PT" b="1"/>
              <a:t>Modelo binomial </a:t>
            </a:r>
            <a:r>
              <a:rPr lang="pt-PT" altLang="pt-PT"/>
              <a:t>é dado por</a:t>
            </a:r>
            <a:r>
              <a:rPr lang="pt-PT" altLang="pt-PT" sz="2000"/>
              <a:t>:</a:t>
            </a:r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850900" y="4243288"/>
            <a:ext cx="7824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Para este modelo, o valor esperado e a variância são, respetivamente:</a:t>
            </a:r>
          </a:p>
        </p:txBody>
      </p:sp>
      <p:sp>
        <p:nvSpPr>
          <p:cNvPr id="1127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127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12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127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7" name="Rectângulo 16"/>
          <p:cNvSpPr>
            <a:spLocks noChangeArrowheads="1"/>
          </p:cNvSpPr>
          <p:nvPr/>
        </p:nvSpPr>
        <p:spPr bwMode="auto">
          <a:xfrm>
            <a:off x="792163" y="2700238"/>
            <a:ext cx="788352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Onde </a:t>
            </a:r>
            <a:r>
              <a:rPr lang="pt-PT" altLang="pt-PT" i="1" dirty="0" smtClean="0"/>
              <a:t> </a:t>
            </a:r>
            <a:r>
              <a:rPr lang="pt-PT" altLang="pt-PT" dirty="0" smtClean="0"/>
              <a:t>  é </a:t>
            </a:r>
            <a:r>
              <a:rPr lang="pt-PT" altLang="pt-PT" dirty="0"/>
              <a:t>a probabilidade de ter sucesso e </a:t>
            </a:r>
            <a:r>
              <a:rPr lang="pt-PT" altLang="pt-PT" dirty="0" smtClean="0"/>
              <a:t>        é </a:t>
            </a:r>
            <a:r>
              <a:rPr lang="pt-PT" altLang="pt-PT" dirty="0"/>
              <a:t>a probabilidade de ter </a:t>
            </a:r>
            <a:r>
              <a:rPr lang="pt-PT" altLang="pt-PT" dirty="0" smtClean="0"/>
              <a:t>insucesso,    é </a:t>
            </a:r>
            <a:r>
              <a:rPr lang="pt-PT" altLang="pt-PT" dirty="0"/>
              <a:t>o número de provas, </a:t>
            </a:r>
            <a:r>
              <a:rPr lang="pt-PT" altLang="pt-PT" dirty="0" smtClean="0"/>
              <a:t>   é </a:t>
            </a:r>
            <a:r>
              <a:rPr lang="pt-PT" altLang="pt-PT" dirty="0"/>
              <a:t>a variável aleatória associada à experiência e </a:t>
            </a:r>
            <a:r>
              <a:rPr lang="pt-PT" altLang="pt-PT" dirty="0" smtClean="0"/>
              <a:t>     é </a:t>
            </a:r>
            <a:r>
              <a:rPr lang="pt-PT" altLang="pt-PT" dirty="0"/>
              <a:t>o número de vezes que ocorre o sucesso.</a:t>
            </a:r>
          </a:p>
          <a:p>
            <a:pPr algn="just" eaLnBrk="1" hangingPunct="1">
              <a:lnSpc>
                <a:spcPct val="150000"/>
              </a:lnSpc>
            </a:pPr>
            <a:endParaRPr lang="pt-PT" altLang="pt-PT" dirty="0"/>
          </a:p>
        </p:txBody>
      </p:sp>
      <p:sp>
        <p:nvSpPr>
          <p:cNvPr id="1127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127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22" name="Rectângulo 21"/>
          <p:cNvSpPr>
            <a:spLocks noChangeArrowheads="1"/>
          </p:cNvSpPr>
          <p:nvPr/>
        </p:nvSpPr>
        <p:spPr bwMode="auto">
          <a:xfrm>
            <a:off x="4211638" y="4930676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>
                <a:latin typeface="Flama"/>
              </a:rPr>
              <a:t>e</a:t>
            </a:r>
            <a:endParaRPr lang="pt-PT" altLang="pt-PT"/>
          </a:p>
        </p:txBody>
      </p:sp>
      <p:sp>
        <p:nvSpPr>
          <p:cNvPr id="1128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93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579618"/>
              </p:ext>
            </p:extLst>
          </p:nvPr>
        </p:nvGraphicFramePr>
        <p:xfrm>
          <a:off x="2038350" y="1854101"/>
          <a:ext cx="548163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ção" r:id="rId5" imgW="3390900" imgH="419100" progId="Equation.3">
                  <p:embed/>
                </p:oleObj>
              </mc:Choice>
              <mc:Fallback>
                <p:oleObj name="Equação" r:id="rId5" imgW="33909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1854101"/>
                        <a:ext cx="5481638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93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327826"/>
              </p:ext>
            </p:extLst>
          </p:nvPr>
        </p:nvGraphicFramePr>
        <p:xfrm>
          <a:off x="2652713" y="4940201"/>
          <a:ext cx="138906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ção" r:id="rId7" imgW="825500" imgH="203200" progId="Equation.3">
                  <p:embed/>
                </p:oleObj>
              </mc:Choice>
              <mc:Fallback>
                <p:oleObj name="Equação" r:id="rId7" imgW="825500" imgH="203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713" y="4940201"/>
                        <a:ext cx="1389062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93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661019"/>
              </p:ext>
            </p:extLst>
          </p:nvPr>
        </p:nvGraphicFramePr>
        <p:xfrm>
          <a:off x="4716463" y="4965601"/>
          <a:ext cx="23034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ção" r:id="rId9" imgW="1422400" imgH="203200" progId="Equation.3">
                  <p:embed/>
                </p:oleObj>
              </mc:Choice>
              <mc:Fallback>
                <p:oleObj name="Equação" r:id="rId9" imgW="1422400" imgH="203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4965601"/>
                        <a:ext cx="2303462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923291"/>
              </p:ext>
            </p:extLst>
          </p:nvPr>
        </p:nvGraphicFramePr>
        <p:xfrm>
          <a:off x="1415455" y="2852936"/>
          <a:ext cx="2762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ção" r:id="rId11" imgW="152268" imgH="164957" progId="Equation.3">
                  <p:embed/>
                </p:oleObj>
              </mc:Choice>
              <mc:Fallback>
                <p:oleObj name="Equação" r:id="rId11" imgW="152268" imgH="164957" progId="Equation.3">
                  <p:embed/>
                  <p:pic>
                    <p:nvPicPr>
                      <p:cNvPr id="0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455" y="2852936"/>
                        <a:ext cx="276225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413579"/>
              </p:ext>
            </p:extLst>
          </p:nvPr>
        </p:nvGraphicFramePr>
        <p:xfrm>
          <a:off x="5436096" y="2841501"/>
          <a:ext cx="59848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ção" r:id="rId13" imgW="330057" imgH="203112" progId="Equation.3">
                  <p:embed/>
                </p:oleObj>
              </mc:Choice>
              <mc:Fallback>
                <p:oleObj name="Equação" r:id="rId13" imgW="330057" imgH="203112" progId="Equation.3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841501"/>
                        <a:ext cx="598487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415252"/>
              </p:ext>
            </p:extLst>
          </p:nvPr>
        </p:nvGraphicFramePr>
        <p:xfrm>
          <a:off x="2037556" y="3284984"/>
          <a:ext cx="230188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Equação" r:id="rId15" imgW="126720" imgH="139680" progId="Equation.3">
                  <p:embed/>
                </p:oleObj>
              </mc:Choice>
              <mc:Fallback>
                <p:oleObj name="Equação" r:id="rId15" imgW="126720" imgH="139680" progId="Equation.3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7556" y="3284984"/>
                        <a:ext cx="230188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891972"/>
              </p:ext>
            </p:extLst>
          </p:nvPr>
        </p:nvGraphicFramePr>
        <p:xfrm>
          <a:off x="4727575" y="3224213"/>
          <a:ext cx="32226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ção" r:id="rId17" imgW="177480" imgH="164880" progId="Equation.3">
                  <p:embed/>
                </p:oleObj>
              </mc:Choice>
              <mc:Fallback>
                <p:oleObj name="Equação" r:id="rId17" imgW="177480" imgH="164880" progId="Equation.3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5" y="3224213"/>
                        <a:ext cx="32226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715145"/>
              </p:ext>
            </p:extLst>
          </p:nvPr>
        </p:nvGraphicFramePr>
        <p:xfrm>
          <a:off x="2312988" y="3609975"/>
          <a:ext cx="2317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ção" r:id="rId19" imgW="126720" imgH="177480" progId="Equation.3">
                  <p:embed/>
                </p:oleObj>
              </mc:Choice>
              <mc:Fallback>
                <p:oleObj name="Equação" r:id="rId19" imgW="126720" imgH="177480" progId="Equation.3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988" y="3609975"/>
                        <a:ext cx="23177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10" grpId="0" autoUpdateAnimBg="0"/>
      <p:bldP spid="17" grpId="0" autoUpdateAnimBg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196752"/>
            <a:ext cx="7920038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Atividade 3 </a:t>
            </a:r>
            <a:endParaRPr lang="pt-PT" altLang="pt-PT" sz="2000"/>
          </a:p>
        </p:txBody>
      </p:sp>
      <p:sp>
        <p:nvSpPr>
          <p:cNvPr id="1229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755650" y="1720627"/>
            <a:ext cx="7920038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O Francisco e a Marta estão a realizar um Campeonato de </a:t>
            </a:r>
            <a:r>
              <a:rPr lang="pt-PT" altLang="pt-PT" i="1" dirty="0" err="1"/>
              <a:t>Mancala</a:t>
            </a:r>
            <a:r>
              <a:rPr lang="pt-PT" altLang="pt-PT" i="1" dirty="0"/>
              <a:t>,</a:t>
            </a:r>
            <a:r>
              <a:rPr lang="pt-PT" altLang="pt-PT" dirty="0"/>
              <a:t> um dos jogos matemáticos mais antigos do mundo. O campeonato é composto por quatro partidas. Sabe-se que a Marta ganha em 60% das vezes que joga com o Francisco. Seja </a:t>
            </a:r>
            <a:r>
              <a:rPr lang="pt-PT" altLang="pt-PT" dirty="0" smtClean="0"/>
              <a:t>    a </a:t>
            </a:r>
            <a:r>
              <a:rPr lang="pt-PT" altLang="pt-PT" dirty="0"/>
              <a:t>variável aleatória que representa o número de vezes que a Marta ganha.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Determine a probabilidade de:</a:t>
            </a:r>
          </a:p>
          <a:p>
            <a:pPr eaLnBrk="1" hangingPunct="1"/>
            <a:endParaRPr lang="pt-PT" altLang="pt-PT" dirty="0"/>
          </a:p>
        </p:txBody>
      </p:sp>
      <p:sp>
        <p:nvSpPr>
          <p:cNvPr id="1229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229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22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6" name="CaixaDeTexto 15"/>
          <p:cNvSpPr txBox="1">
            <a:spLocks noChangeArrowheads="1"/>
          </p:cNvSpPr>
          <p:nvPr/>
        </p:nvSpPr>
        <p:spPr bwMode="auto">
          <a:xfrm>
            <a:off x="755650" y="4320952"/>
            <a:ext cx="7920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1" algn="just" eaLnBrk="1" hangingPunct="1">
              <a:lnSpc>
                <a:spcPct val="150000"/>
              </a:lnSpc>
            </a:pPr>
            <a:r>
              <a:rPr lang="pt-PT" altLang="pt-PT" b="1"/>
              <a:t>1.1. </a:t>
            </a:r>
            <a:r>
              <a:rPr lang="pt-PT" altLang="pt-PT"/>
              <a:t>a Marta e o Francisco ficarem empatados;</a:t>
            </a:r>
          </a:p>
        </p:txBody>
      </p:sp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755650" y="4781327"/>
            <a:ext cx="792003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1" algn="just" eaLnBrk="1" hangingPunct="1">
              <a:lnSpc>
                <a:spcPct val="150000"/>
              </a:lnSpc>
            </a:pPr>
            <a:r>
              <a:rPr lang="pt-PT" altLang="pt-PT" b="1"/>
              <a:t>1.2. </a:t>
            </a:r>
            <a:r>
              <a:rPr lang="pt-PT" altLang="pt-PT"/>
              <a:t>a Marta ganhar no máximo 3 jogos;</a:t>
            </a:r>
          </a:p>
        </p:txBody>
      </p:sp>
      <p:sp>
        <p:nvSpPr>
          <p:cNvPr id="18" name="CaixaDeTexto 17"/>
          <p:cNvSpPr txBox="1">
            <a:spLocks noChangeArrowheads="1"/>
          </p:cNvSpPr>
          <p:nvPr/>
        </p:nvSpPr>
        <p:spPr bwMode="auto">
          <a:xfrm>
            <a:off x="755650" y="5257577"/>
            <a:ext cx="792003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1" algn="just" eaLnBrk="1" hangingPunct="1">
              <a:lnSpc>
                <a:spcPct val="150000"/>
              </a:lnSpc>
            </a:pPr>
            <a:r>
              <a:rPr lang="pt-PT" altLang="pt-PT" b="1"/>
              <a:t>1.3. </a:t>
            </a:r>
            <a:r>
              <a:rPr lang="pt-PT" altLang="pt-PT"/>
              <a:t>o Francisco ser o vencedor do campeonato.</a:t>
            </a:r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294262"/>
              </p:ext>
            </p:extLst>
          </p:nvPr>
        </p:nvGraphicFramePr>
        <p:xfrm>
          <a:off x="3673673" y="3056955"/>
          <a:ext cx="32226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ção" r:id="rId5" imgW="177480" imgH="164880" progId="Equation.3">
                  <p:embed/>
                </p:oleObj>
              </mc:Choice>
              <mc:Fallback>
                <p:oleObj name="Equação" r:id="rId5" imgW="177480" imgH="164880" progId="Equation.3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673" y="3056955"/>
                        <a:ext cx="32226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124744"/>
            <a:ext cx="792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b="1" u="sng"/>
              <a:t>Resolução:</a:t>
            </a:r>
            <a:endParaRPr lang="pt-PT" altLang="pt-PT" sz="2000"/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31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971550" y="1556544"/>
            <a:ext cx="6334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>
                <a:latin typeface="Flama"/>
              </a:rPr>
              <a:t>1.1. </a:t>
            </a:r>
          </a:p>
          <a:p>
            <a:pPr eaLnBrk="1" hangingPunct="1"/>
            <a:endParaRPr lang="pt-PT" altLang="pt-PT"/>
          </a:p>
        </p:txBody>
      </p: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968375" y="4066381"/>
            <a:ext cx="568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1.2.</a:t>
            </a:r>
          </a:p>
          <a:p>
            <a:pPr eaLnBrk="1" hangingPunct="1"/>
            <a:endParaRPr lang="pt-PT" altLang="pt-PT"/>
          </a:p>
        </p:txBody>
      </p:sp>
      <p:sp>
        <p:nvSpPr>
          <p:cNvPr id="1332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969963" y="1461294"/>
            <a:ext cx="799465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1" algn="just" eaLnBrk="1" hangingPunct="1">
              <a:lnSpc>
                <a:spcPct val="150000"/>
              </a:lnSpc>
            </a:pPr>
            <a:r>
              <a:rPr lang="pt-PT" altLang="pt-PT"/>
              <a:t>Pretendemos calcular               </a:t>
            </a:r>
            <a:r>
              <a:rPr lang="pt-PT" altLang="pt-PT" b="1"/>
              <a:t>. </a:t>
            </a:r>
            <a:r>
              <a:rPr lang="pt-PT" altLang="pt-PT"/>
              <a:t>Podemos usar a calculadora e concluir que a probabilidade da Marta e o Francisco ficarem empatados é 0,3456.</a:t>
            </a:r>
          </a:p>
        </p:txBody>
      </p:sp>
      <p:sp>
        <p:nvSpPr>
          <p:cNvPr id="1332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32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32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32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32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024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167338"/>
              </p:ext>
            </p:extLst>
          </p:nvPr>
        </p:nvGraphicFramePr>
        <p:xfrm>
          <a:off x="3857625" y="1637506"/>
          <a:ext cx="94773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ção" r:id="rId5" imgW="672808" imgH="203112" progId="Equation.3">
                  <p:embed/>
                </p:oleObj>
              </mc:Choice>
              <mc:Fallback>
                <p:oleObj name="Equação" r:id="rId5" imgW="672808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5" y="1637506"/>
                        <a:ext cx="947738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09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348706"/>
            <a:ext cx="2168525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2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024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9416"/>
              </p:ext>
            </p:extLst>
          </p:nvPr>
        </p:nvGraphicFramePr>
        <p:xfrm>
          <a:off x="1619250" y="4136231"/>
          <a:ext cx="30384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ção" r:id="rId8" imgW="2171700" imgH="203200" progId="Equation.3">
                  <p:embed/>
                </p:oleObj>
              </mc:Choice>
              <mc:Fallback>
                <p:oleObj name="Equação" r:id="rId8" imgW="2171700" imgH="203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136231"/>
                        <a:ext cx="30384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12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509294"/>
            <a:ext cx="2200275" cy="151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ângulo 31"/>
          <p:cNvSpPr>
            <a:spLocks noChangeArrowheads="1"/>
          </p:cNvSpPr>
          <p:nvPr/>
        </p:nvSpPr>
        <p:spPr bwMode="auto">
          <a:xfrm>
            <a:off x="4572000" y="4725194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>
                <a:latin typeface="Flama"/>
              </a:rPr>
              <a:t>ou </a:t>
            </a:r>
          </a:p>
        </p:txBody>
      </p:sp>
      <p:pic>
        <p:nvPicPr>
          <p:cNvPr id="102413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113" y="4506119"/>
            <a:ext cx="2179637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4" grpId="0" autoUpdateAnimBg="0"/>
      <p:bldP spid="15" grpId="0" autoUpdateAnimBg="0"/>
      <p:bldP spid="17" grpId="0" autoUpdateAnimBg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588790"/>
            <a:ext cx="792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b="1" u="sng" dirty="0"/>
              <a:t>Resolução:</a:t>
            </a:r>
            <a:endParaRPr lang="pt-PT" altLang="pt-PT" sz="2000" dirty="0"/>
          </a:p>
        </p:txBody>
      </p:sp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971550" y="2348880"/>
            <a:ext cx="6334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1.3. </a:t>
            </a:r>
          </a:p>
          <a:p>
            <a:pPr eaLnBrk="1" hangingPunct="1"/>
            <a:endParaRPr lang="pt-PT" altLang="pt-PT"/>
          </a:p>
        </p:txBody>
      </p:sp>
      <p:sp>
        <p:nvSpPr>
          <p:cNvPr id="1434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3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34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3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34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35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35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3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064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878193"/>
              </p:ext>
            </p:extLst>
          </p:nvPr>
        </p:nvGraphicFramePr>
        <p:xfrm>
          <a:off x="1603375" y="2401268"/>
          <a:ext cx="43370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ção" r:id="rId5" imgW="3098800" imgH="228600" progId="Equation.3">
                  <p:embed/>
                </p:oleObj>
              </mc:Choice>
              <mc:Fallback>
                <p:oleObj name="Equação" r:id="rId5" imgW="30988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75" y="2401268"/>
                        <a:ext cx="433705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6501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2923555"/>
            <a:ext cx="21685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340768"/>
            <a:ext cx="7920038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dirty="0"/>
              <a:t>O </a:t>
            </a:r>
            <a:r>
              <a:rPr lang="pt-PT" altLang="pt-PT" sz="2000" b="1" dirty="0"/>
              <a:t>modelo de </a:t>
            </a:r>
            <a:r>
              <a:rPr lang="pt-PT" altLang="pt-PT" sz="2000" b="1" dirty="0" err="1"/>
              <a:t>Poisson</a:t>
            </a:r>
            <a:r>
              <a:rPr lang="pt-PT" altLang="pt-PT" sz="2000" dirty="0"/>
              <a:t> adapta-se a variáveis que representam o número de vezes que determinado fenómeno ocorre num determinado período de tempo.</a:t>
            </a:r>
          </a:p>
        </p:txBody>
      </p:sp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755650" y="2779043"/>
            <a:ext cx="41719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pt-PT" altLang="pt-PT" sz="2000" dirty="0"/>
              <a:t>O </a:t>
            </a:r>
            <a:r>
              <a:rPr lang="pt-PT" altLang="pt-PT" sz="2000" b="1" dirty="0"/>
              <a:t>modelo de </a:t>
            </a:r>
            <a:r>
              <a:rPr lang="pt-PT" altLang="pt-PT" sz="2000" b="1" dirty="0" err="1"/>
              <a:t>Poisson</a:t>
            </a:r>
            <a:r>
              <a:rPr lang="pt-PT" altLang="pt-PT" sz="2000" dirty="0"/>
              <a:t> é dado por:</a:t>
            </a:r>
          </a:p>
          <a:p>
            <a:pPr eaLnBrk="1" hangingPunct="1"/>
            <a:endParaRPr lang="pt-PT" altLang="pt-PT" dirty="0"/>
          </a:p>
        </p:txBody>
      </p:sp>
      <p:sp>
        <p:nvSpPr>
          <p:cNvPr id="307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752475" y="4409405"/>
            <a:ext cx="7851775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/>
              <a:t>Para este modelo, o valor esperado e a variância são iguais ao parâmetro , isto é:</a:t>
            </a:r>
          </a:p>
        </p:txBody>
      </p:sp>
      <p:sp>
        <p:nvSpPr>
          <p:cNvPr id="308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453196"/>
              </p:ext>
            </p:extLst>
          </p:nvPr>
        </p:nvGraphicFramePr>
        <p:xfrm>
          <a:off x="2916238" y="3252118"/>
          <a:ext cx="218757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ção" r:id="rId5" imgW="1447800" imgH="469900" progId="Equation.3">
                  <p:embed/>
                </p:oleObj>
              </mc:Choice>
              <mc:Fallback>
                <p:oleObj name="Equação" r:id="rId5" imgW="1447800" imgH="469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3252118"/>
                        <a:ext cx="218757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604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265681"/>
              </p:ext>
            </p:extLst>
          </p:nvPr>
        </p:nvGraphicFramePr>
        <p:xfrm>
          <a:off x="5311775" y="3460750"/>
          <a:ext cx="17526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ção" r:id="rId7" imgW="1168200" imgH="215640" progId="Equation.3">
                  <p:embed/>
                </p:oleObj>
              </mc:Choice>
              <mc:Fallback>
                <p:oleObj name="Equação" r:id="rId7" imgW="1168200" imgH="215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775" y="3460750"/>
                        <a:ext cx="17526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5126038" y="3418805"/>
            <a:ext cx="2555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>
                <a:latin typeface="Flama"/>
              </a:rPr>
              <a:t>,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aixaDeTexto 17"/>
              <p:cNvSpPr txBox="1">
                <a:spLocks noChangeArrowheads="1"/>
              </p:cNvSpPr>
              <p:nvPr/>
            </p:nvSpPr>
            <p:spPr bwMode="auto">
              <a:xfrm>
                <a:off x="755650" y="4017293"/>
                <a:ext cx="3801041" cy="677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pt-PT" altLang="pt-PT" sz="2000" dirty="0"/>
                  <a:t>Sendo </a:t>
                </a:r>
                <a14:m>
                  <m:oMath xmlns:m="http://schemas.openxmlformats.org/officeDocument/2006/math">
                    <m:r>
                      <a:rPr lang="el-GR" altLang="pt-PT" sz="2000" i="1" dirty="0" smtClean="0">
                        <a:latin typeface="Cambria Math"/>
                      </a:rPr>
                      <m:t>𝜆</m:t>
                    </m:r>
                  </m:oMath>
                </a14:m>
                <a:r>
                  <a:rPr lang="pt-PT" altLang="pt-PT" sz="2000" dirty="0"/>
                  <a:t> um parâmetro </a:t>
                </a:r>
                <a:r>
                  <a:rPr lang="pt-PT" altLang="pt-PT" sz="2000" dirty="0" smtClean="0"/>
                  <a:t>positivo.</a:t>
                </a:r>
                <a:endParaRPr lang="pt-PT" altLang="pt-PT" sz="2000" dirty="0"/>
              </a:p>
              <a:p>
                <a:pPr eaLnBrk="1" hangingPunct="1"/>
                <a:endParaRPr lang="pt-PT" altLang="pt-PT" dirty="0"/>
              </a:p>
            </p:txBody>
          </p:sp>
        </mc:Choice>
        <mc:Fallback>
          <p:sp>
            <p:nvSpPr>
              <p:cNvPr id="18" name="CaixaDe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5650" y="4017293"/>
                <a:ext cx="3801041" cy="677108"/>
              </a:xfrm>
              <a:prstGeom prst="rect">
                <a:avLst/>
              </a:prstGeom>
              <a:blipFill rotWithShape="1">
                <a:blip r:embed="rId9"/>
                <a:stretch>
                  <a:fillRect l="-1766" t="-3604" r="-144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8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604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558035"/>
              </p:ext>
            </p:extLst>
          </p:nvPr>
        </p:nvGraphicFramePr>
        <p:xfrm>
          <a:off x="2022475" y="5498430"/>
          <a:ext cx="109696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ção" r:id="rId10" imgW="736600" imgH="228600" progId="Equation.3">
                  <p:embed/>
                </p:oleObj>
              </mc:Choice>
              <mc:Fallback>
                <p:oleObj name="Equação" r:id="rId10" imgW="7366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5498430"/>
                        <a:ext cx="1096963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aixaDeTexto 20"/>
          <p:cNvSpPr txBox="1">
            <a:spLocks noChangeArrowheads="1"/>
          </p:cNvSpPr>
          <p:nvPr/>
        </p:nvSpPr>
        <p:spPr bwMode="auto">
          <a:xfrm>
            <a:off x="3236913" y="5449218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>
                <a:latin typeface="Flama"/>
              </a:rPr>
              <a:t>e</a:t>
            </a:r>
          </a:p>
        </p:txBody>
      </p:sp>
      <p:sp>
        <p:nvSpPr>
          <p:cNvPr id="309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604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143298"/>
              </p:ext>
            </p:extLst>
          </p:nvPr>
        </p:nvGraphicFramePr>
        <p:xfrm>
          <a:off x="3767138" y="5503193"/>
          <a:ext cx="1309687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ção" r:id="rId12" imgW="876300" imgH="228600" progId="Equation.3">
                  <p:embed/>
                </p:oleObj>
              </mc:Choice>
              <mc:Fallback>
                <p:oleObj name="Equação" r:id="rId12" imgW="8763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5503193"/>
                        <a:ext cx="1309687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60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60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 autoUpdateAnimBg="0"/>
      <p:bldP spid="10" grpId="0" autoUpdateAnimBg="0"/>
      <p:bldP spid="17" grpId="0"/>
      <p:bldP spid="18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196752"/>
            <a:ext cx="7920038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Atividade 1 </a:t>
            </a:r>
            <a:endParaRPr lang="pt-PT" altLang="pt-PT" sz="2000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755650" y="1720627"/>
            <a:ext cx="79200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O número de clientes que chega a uma caixa de pagamento de um hipermercado, num período de 15 minutos, é uma variável aleatória, de valor médio igual a 5, a que se pode aplicar o modelo de Poisson.</a:t>
            </a:r>
          </a:p>
          <a:p>
            <a:pPr eaLnBrk="1" hangingPunct="1"/>
            <a:endParaRPr lang="pt-PT" altLang="pt-PT"/>
          </a:p>
        </p:txBody>
      </p:sp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6" name="CaixaDeTexto 15"/>
          <p:cNvSpPr txBox="1">
            <a:spLocks noChangeArrowheads="1"/>
          </p:cNvSpPr>
          <p:nvPr/>
        </p:nvSpPr>
        <p:spPr bwMode="auto">
          <a:xfrm>
            <a:off x="755650" y="2990627"/>
            <a:ext cx="79200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b="1"/>
              <a:t>1.1. </a:t>
            </a:r>
            <a:r>
              <a:rPr lang="pt-PT" altLang="pt-PT"/>
              <a:t>Calcule a probabilidade de, num período de 10 minutos, chegarem três clientes à caixa.</a:t>
            </a:r>
          </a:p>
          <a:p>
            <a:pPr eaLnBrk="1" hangingPunct="1"/>
            <a:endParaRPr lang="pt-PT" altLang="pt-PT"/>
          </a:p>
        </p:txBody>
      </p:sp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755650" y="3860577"/>
            <a:ext cx="7920038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b="1"/>
              <a:t>1.2. </a:t>
            </a:r>
            <a:r>
              <a:rPr lang="pt-PT" altLang="pt-PT"/>
              <a:t>Calcule a probabilidade de, num período de 5 minutos, chegar, no máximo um cliente.</a:t>
            </a:r>
          </a:p>
        </p:txBody>
      </p:sp>
      <p:sp>
        <p:nvSpPr>
          <p:cNvPr id="18" name="CaixaDeTexto 17"/>
          <p:cNvSpPr txBox="1">
            <a:spLocks noChangeArrowheads="1"/>
          </p:cNvSpPr>
          <p:nvPr/>
        </p:nvSpPr>
        <p:spPr bwMode="auto">
          <a:xfrm>
            <a:off x="755650" y="4676552"/>
            <a:ext cx="79200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b="1" dirty="0"/>
              <a:t>1.3. </a:t>
            </a:r>
            <a:r>
              <a:rPr lang="pt-PT" altLang="pt-PT" dirty="0"/>
              <a:t>Num período de 5 minutos, qual é o número máximo de clientes que têm lugar na fila da caixa com uma probabilidade </a:t>
            </a:r>
            <a:r>
              <a:rPr lang="pt-PT" altLang="pt-PT" dirty="0" smtClean="0"/>
              <a:t>de, aproximadamente, </a:t>
            </a:r>
            <a:r>
              <a:rPr lang="pt-PT" altLang="pt-PT" dirty="0"/>
              <a:t>90%?</a:t>
            </a:r>
          </a:p>
          <a:p>
            <a:pPr eaLnBrk="1" hangingPunct="1"/>
            <a:endParaRPr lang="pt-PT" altLang="pt-PT" dirty="0"/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196752"/>
            <a:ext cx="792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b="1" u="sng"/>
              <a:t>Resolução:</a:t>
            </a:r>
            <a:endParaRPr lang="pt-PT" altLang="pt-PT" sz="2000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827782" y="2481039"/>
            <a:ext cx="6334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1.1. </a:t>
            </a:r>
          </a:p>
          <a:p>
            <a:pPr eaLnBrk="1" hangingPunct="1"/>
            <a:endParaRPr lang="pt-PT" altLang="pt-PT"/>
          </a:p>
        </p:txBody>
      </p: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824607" y="4138389"/>
            <a:ext cx="568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1.2.</a:t>
            </a:r>
          </a:p>
          <a:p>
            <a:pPr eaLnBrk="1" hangingPunct="1"/>
            <a:endParaRPr lang="pt-PT" altLang="pt-PT"/>
          </a:p>
        </p:txBody>
      </p:sp>
      <p:sp>
        <p:nvSpPr>
          <p:cNvPr id="513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6" name="CaixaDeTexto 15"/>
          <p:cNvSpPr txBox="1">
            <a:spLocks noChangeArrowheads="1"/>
          </p:cNvSpPr>
          <p:nvPr/>
        </p:nvSpPr>
        <p:spPr bwMode="auto">
          <a:xfrm>
            <a:off x="251520" y="1620614"/>
            <a:ext cx="8424862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1" algn="just" eaLnBrk="1" hangingPunct="1">
              <a:lnSpc>
                <a:spcPct val="150000"/>
              </a:lnSpc>
            </a:pPr>
            <a:r>
              <a:rPr lang="pt-PT" altLang="pt-PT"/>
              <a:t>Através do enunciado podemos considerar que        num período de 15 minutos.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167473"/>
              </p:ext>
            </p:extLst>
          </p:nvPr>
        </p:nvGraphicFramePr>
        <p:xfrm>
          <a:off x="5888732" y="1774602"/>
          <a:ext cx="58737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ção" r:id="rId5" imgW="419100" imgH="190500" progId="Equation.3">
                  <p:embed/>
                </p:oleObj>
              </mc:Choice>
              <mc:Fallback>
                <p:oleObj name="Equação" r:id="rId5" imgW="419100" imgH="19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8732" y="1774602"/>
                        <a:ext cx="58737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1304032" y="2481039"/>
            <a:ext cx="491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/>
              <a:t>Num período de 10 minutos, o parâmetro será</a:t>
            </a:r>
          </a:p>
        </p:txBody>
      </p:sp>
      <p:sp>
        <p:nvSpPr>
          <p:cNvPr id="513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39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412569"/>
              </p:ext>
            </p:extLst>
          </p:nvPr>
        </p:nvGraphicFramePr>
        <p:xfrm>
          <a:off x="6157020" y="2350864"/>
          <a:ext cx="15621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ção" r:id="rId7" imgW="1117600" imgH="457200" progId="Equation.3">
                  <p:embed/>
                </p:oleObj>
              </mc:Choice>
              <mc:Fallback>
                <p:oleObj name="Equação" r:id="rId7" imgW="11176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020" y="2350864"/>
                        <a:ext cx="156210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aixaDeTexto 18"/>
          <p:cNvSpPr txBox="1">
            <a:spLocks noChangeArrowheads="1"/>
          </p:cNvSpPr>
          <p:nvPr/>
        </p:nvSpPr>
        <p:spPr bwMode="auto">
          <a:xfrm>
            <a:off x="1304032" y="3335114"/>
            <a:ext cx="787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/>
              <a:t>Então</a:t>
            </a:r>
          </a:p>
        </p:txBody>
      </p:sp>
      <p:sp>
        <p:nvSpPr>
          <p:cNvPr id="513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39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980951"/>
              </p:ext>
            </p:extLst>
          </p:nvPr>
        </p:nvGraphicFramePr>
        <p:xfrm>
          <a:off x="2066032" y="2823939"/>
          <a:ext cx="3113088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ção" r:id="rId9" imgW="2222500" imgH="723900" progId="Equation.3">
                  <p:embed/>
                </p:oleObj>
              </mc:Choice>
              <mc:Fallback>
                <p:oleObj name="Equação" r:id="rId9" imgW="2222500" imgH="7239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032" y="2823939"/>
                        <a:ext cx="3113088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aixaDeTexto 21"/>
          <p:cNvSpPr txBox="1">
            <a:spLocks noChangeArrowheads="1"/>
          </p:cNvSpPr>
          <p:nvPr/>
        </p:nvSpPr>
        <p:spPr bwMode="auto">
          <a:xfrm>
            <a:off x="1304032" y="4141564"/>
            <a:ext cx="5237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/>
              <a:t>Num período de 5 minutos, o parâmetro será      .</a:t>
            </a:r>
          </a:p>
        </p:txBody>
      </p:sp>
      <p:sp>
        <p:nvSpPr>
          <p:cNvPr id="51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39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0296971"/>
              </p:ext>
            </p:extLst>
          </p:nvPr>
        </p:nvGraphicFramePr>
        <p:xfrm>
          <a:off x="6057007" y="4020914"/>
          <a:ext cx="2127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ção" r:id="rId11" imgW="152400" imgH="457200" progId="Equation.3">
                  <p:embed/>
                </p:oleObj>
              </mc:Choice>
              <mc:Fallback>
                <p:oleObj name="Equação" r:id="rId11" imgW="152400" imgH="457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007" y="4020914"/>
                        <a:ext cx="2127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ângulo 24"/>
          <p:cNvSpPr>
            <a:spLocks noChangeArrowheads="1"/>
          </p:cNvSpPr>
          <p:nvPr/>
        </p:nvSpPr>
        <p:spPr bwMode="auto">
          <a:xfrm>
            <a:off x="1307207" y="4713064"/>
            <a:ext cx="218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>
                <a:latin typeface="Flama"/>
              </a:rPr>
              <a:t>Queremos calcular </a:t>
            </a:r>
          </a:p>
        </p:txBody>
      </p:sp>
      <p:sp>
        <p:nvSpPr>
          <p:cNvPr id="514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39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821666"/>
              </p:ext>
            </p:extLst>
          </p:nvPr>
        </p:nvGraphicFramePr>
        <p:xfrm>
          <a:off x="1777107" y="4743227"/>
          <a:ext cx="545465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ção" r:id="rId13" imgW="3886200" imgH="647640" progId="Equation.3">
                  <p:embed/>
                </p:oleObj>
              </mc:Choice>
              <mc:Fallback>
                <p:oleObj name="Equação" r:id="rId13" imgW="3886200" imgH="6476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7107" y="4743227"/>
                        <a:ext cx="5454650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4" grpId="0" autoUpdateAnimBg="0"/>
      <p:bldP spid="15" grpId="0" autoUpdateAnimBg="0"/>
      <p:bldP spid="16" grpId="0" autoUpdateAnimBg="0"/>
      <p:bldP spid="17" grpId="0"/>
      <p:bldP spid="19" grpId="0"/>
      <p:bldP spid="22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67544" y="1340768"/>
            <a:ext cx="792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b="1" u="sng"/>
              <a:t>Resolução:</a:t>
            </a:r>
            <a:endParaRPr lang="pt-PT" altLang="pt-PT" sz="2000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683444" y="2029743"/>
            <a:ext cx="6334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1.3. </a:t>
            </a:r>
          </a:p>
          <a:p>
            <a:pPr eaLnBrk="1" hangingPunct="1"/>
            <a:endParaRPr lang="pt-PT" altLang="pt-PT"/>
          </a:p>
        </p:txBody>
      </p:sp>
      <p:sp>
        <p:nvSpPr>
          <p:cNvPr id="615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9" name="CaixaDeTexto 18"/>
          <p:cNvSpPr txBox="1">
            <a:spLocks noChangeArrowheads="1"/>
          </p:cNvSpPr>
          <p:nvPr/>
        </p:nvSpPr>
        <p:spPr bwMode="auto">
          <a:xfrm>
            <a:off x="1243832" y="2604418"/>
            <a:ext cx="764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Podemos usar a calculadora para verificar o número máximo de clientes.</a:t>
            </a:r>
          </a:p>
        </p:txBody>
      </p:sp>
      <p:sp>
        <p:nvSpPr>
          <p:cNvPr id="615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748397"/>
              </p:ext>
            </p:extLst>
          </p:nvPr>
        </p:nvGraphicFramePr>
        <p:xfrm>
          <a:off x="1331144" y="1524918"/>
          <a:ext cx="352742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ção" r:id="rId5" imgW="2514600" imgH="723900" progId="Equation.3">
                  <p:embed/>
                </p:oleObj>
              </mc:Choice>
              <mc:Fallback>
                <p:oleObj name="Equação" r:id="rId5" imgW="2514600" imgH="7239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144" y="1524918"/>
                        <a:ext cx="3527425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6265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469" y="3109243"/>
            <a:ext cx="2800350" cy="190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ectângulo 28"/>
          <p:cNvSpPr>
            <a:spLocks noChangeArrowheads="1"/>
          </p:cNvSpPr>
          <p:nvPr/>
        </p:nvSpPr>
        <p:spPr bwMode="auto">
          <a:xfrm>
            <a:off x="1245419" y="5049168"/>
            <a:ext cx="727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 smtClean="0"/>
              <a:t>Assim podemos </a:t>
            </a:r>
            <a:r>
              <a:rPr lang="pt-PT" altLang="pt-PT" dirty="0"/>
              <a:t>concluir que o número máximo de clientes será 2.</a:t>
            </a:r>
          </a:p>
        </p:txBody>
      </p:sp>
      <p:sp>
        <p:nvSpPr>
          <p:cNvPr id="20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4" grpId="0" autoUpdateAnimBg="0"/>
      <p:bldP spid="19" grpId="0" autoUpdateAnimBg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8433" name="Rectangle 1"/>
              <p:cNvSpPr>
                <a:spLocks noChangeArrowheads="1"/>
              </p:cNvSpPr>
              <p:nvPr/>
            </p:nvSpPr>
            <p:spPr bwMode="auto">
              <a:xfrm>
                <a:off x="755650" y="1196752"/>
                <a:ext cx="7920038" cy="14208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sz="2000" dirty="0"/>
                  <a:t>O </a:t>
                </a:r>
                <a:r>
                  <a:rPr lang="pt-PT" altLang="pt-PT" sz="2000" b="1" dirty="0"/>
                  <a:t>Modelo geométrico </a:t>
                </a:r>
                <a:r>
                  <a:rPr lang="pt-PT" altLang="pt-PT" sz="2000" dirty="0"/>
                  <a:t>utiliza-se quando queremos saber qual é a probabilidade de que determinado acontecimento se realize ao fim de </a:t>
                </a:r>
                <a14:m>
                  <m:oMath xmlns:m="http://schemas.openxmlformats.org/officeDocument/2006/math">
                    <m:r>
                      <a:rPr lang="pt-PT" altLang="pt-PT" sz="2000" i="1" dirty="0" smtClean="0">
                        <a:latin typeface="Cambria Math"/>
                      </a:rPr>
                      <m:t>𝑘</m:t>
                    </m:r>
                  </m:oMath>
                </a14:m>
                <a:r>
                  <a:rPr lang="pt-PT" altLang="pt-PT" sz="2000" dirty="0"/>
                  <a:t> experiências.</a:t>
                </a:r>
              </a:p>
            </p:txBody>
          </p:sp>
        </mc:Choice>
        <mc:Fallback>
          <p:sp>
            <p:nvSpPr>
              <p:cNvPr id="18433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5650" y="1196752"/>
                <a:ext cx="7920038" cy="1420812"/>
              </a:xfrm>
              <a:prstGeom prst="rect">
                <a:avLst/>
              </a:prstGeom>
              <a:blipFill rotWithShape="1">
                <a:blip r:embed="rId5"/>
                <a:stretch>
                  <a:fillRect l="-847" r="-770" b="-557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800100" y="2750914"/>
            <a:ext cx="4170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/>
              <a:t>O </a:t>
            </a:r>
            <a:r>
              <a:rPr lang="pt-PT" altLang="pt-PT" sz="2000" b="1"/>
              <a:t>Modelo geométrico </a:t>
            </a:r>
            <a:r>
              <a:rPr lang="pt-PT" altLang="pt-PT" sz="2000"/>
              <a:t>é dado por:</a:t>
            </a:r>
          </a:p>
        </p:txBody>
      </p:sp>
      <p:sp>
        <p:nvSpPr>
          <p:cNvPr id="717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850900" y="4728939"/>
            <a:ext cx="78247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dirty="0"/>
              <a:t>Para este modelo, o valor esperado e a variância são, respetivamente:</a:t>
            </a:r>
          </a:p>
        </p:txBody>
      </p:sp>
      <p:sp>
        <p:nvSpPr>
          <p:cNvPr id="717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8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170806"/>
              </p:ext>
            </p:extLst>
          </p:nvPr>
        </p:nvGraphicFramePr>
        <p:xfrm>
          <a:off x="3276600" y="3236689"/>
          <a:ext cx="26590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ção" r:id="rId6" imgW="1790700" imgH="254000" progId="Equation.3">
                  <p:embed/>
                </p:oleObj>
              </mc:Choice>
              <mc:Fallback>
                <p:oleObj name="Equação" r:id="rId6" imgW="1790700" imgH="254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236689"/>
                        <a:ext cx="26590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ângulo 16"/>
          <p:cNvSpPr>
            <a:spLocks noChangeArrowheads="1"/>
          </p:cNvSpPr>
          <p:nvPr/>
        </p:nvSpPr>
        <p:spPr bwMode="auto">
          <a:xfrm>
            <a:off x="792163" y="3636739"/>
            <a:ext cx="7883525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dirty="0"/>
              <a:t>Onde </a:t>
            </a:r>
            <a:r>
              <a:rPr lang="pt-PT" altLang="pt-PT" sz="2000" dirty="0" smtClean="0"/>
              <a:t>    é </a:t>
            </a:r>
            <a:r>
              <a:rPr lang="pt-PT" altLang="pt-PT" sz="2000" dirty="0"/>
              <a:t>a probabilidade de ter sucesso e </a:t>
            </a:r>
            <a:r>
              <a:rPr lang="pt-PT" altLang="pt-PT" sz="2000" dirty="0" smtClean="0"/>
              <a:t>        é </a:t>
            </a:r>
            <a:r>
              <a:rPr lang="pt-PT" altLang="pt-PT" sz="2000" dirty="0"/>
              <a:t>a probabilidade de ter insucesso.</a:t>
            </a:r>
          </a:p>
        </p:txBody>
      </p:sp>
      <p:sp>
        <p:nvSpPr>
          <p:cNvPr id="71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70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63147"/>
              </p:ext>
            </p:extLst>
          </p:nvPr>
        </p:nvGraphicFramePr>
        <p:xfrm>
          <a:off x="3203575" y="5456014"/>
          <a:ext cx="1147763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ção" r:id="rId8" imgW="774364" imgH="482391" progId="Equation.3">
                  <p:embed/>
                </p:oleObj>
              </mc:Choice>
              <mc:Fallback>
                <p:oleObj name="Equação" r:id="rId8" imgW="774364" imgH="48239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5456014"/>
                        <a:ext cx="1147763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70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586290"/>
              </p:ext>
            </p:extLst>
          </p:nvPr>
        </p:nvGraphicFramePr>
        <p:xfrm>
          <a:off x="5076825" y="5483002"/>
          <a:ext cx="1519238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ção" r:id="rId10" imgW="1091726" imgH="482391" progId="Equation.3">
                  <p:embed/>
                </p:oleObj>
              </mc:Choice>
              <mc:Fallback>
                <p:oleObj name="Equação" r:id="rId10" imgW="1091726" imgH="482391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5483002"/>
                        <a:ext cx="1519238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ângulo 21"/>
          <p:cNvSpPr>
            <a:spLocks noChangeArrowheads="1"/>
          </p:cNvSpPr>
          <p:nvPr/>
        </p:nvSpPr>
        <p:spPr bwMode="auto">
          <a:xfrm>
            <a:off x="4572000" y="5600477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>
                <a:latin typeface="Flama"/>
              </a:rPr>
              <a:t>e</a:t>
            </a:r>
            <a:endParaRPr lang="pt-PT" altLang="pt-PT"/>
          </a:p>
        </p:txBody>
      </p:sp>
      <p:sp>
        <p:nvSpPr>
          <p:cNvPr id="20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220053"/>
              </p:ext>
            </p:extLst>
          </p:nvPr>
        </p:nvGraphicFramePr>
        <p:xfrm>
          <a:off x="1547664" y="3815079"/>
          <a:ext cx="275994" cy="301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ção" r:id="rId12" imgW="152280" imgH="164880" progId="Equation.3">
                  <p:embed/>
                </p:oleObj>
              </mc:Choice>
              <mc:Fallback>
                <p:oleObj name="Equação" r:id="rId12" imgW="152280" imgH="1648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815079"/>
                        <a:ext cx="275994" cy="3010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466441"/>
              </p:ext>
            </p:extLst>
          </p:nvPr>
        </p:nvGraphicFramePr>
        <p:xfrm>
          <a:off x="5940152" y="3777605"/>
          <a:ext cx="5984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ção" r:id="rId14" imgW="330120" imgH="203040" progId="Equation.3">
                  <p:embed/>
                </p:oleObj>
              </mc:Choice>
              <mc:Fallback>
                <p:oleObj name="Equação" r:id="rId14" imgW="330120" imgH="203040" progId="Equation.3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3777605"/>
                        <a:ext cx="598488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7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87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7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7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 autoUpdateAnimBg="0"/>
      <p:bldP spid="10" grpId="0" autoUpdateAnimBg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412776"/>
            <a:ext cx="7920038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Atividade 2 </a:t>
            </a:r>
            <a:endParaRPr lang="pt-PT" altLang="pt-PT" sz="2000"/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755650" y="1936651"/>
            <a:ext cx="79200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Uma certa máquina tem probabilidade de ter uma avaria por semana, igual a 0,025.</a:t>
            </a:r>
          </a:p>
          <a:p>
            <a:pPr eaLnBrk="1" hangingPunct="1"/>
            <a:endParaRPr lang="pt-PT" altLang="pt-PT"/>
          </a:p>
        </p:txBody>
      </p:sp>
      <p:sp>
        <p:nvSpPr>
          <p:cNvPr id="819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539750" y="2765326"/>
            <a:ext cx="8113713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1" algn="just" eaLnBrk="1" hangingPunct="1">
              <a:lnSpc>
                <a:spcPct val="150000"/>
              </a:lnSpc>
            </a:pPr>
            <a:r>
              <a:rPr lang="pt-PT" altLang="pt-PT"/>
              <a:t>2.1. Qual é a probabilidade de:</a:t>
            </a:r>
          </a:p>
          <a:p>
            <a:pPr lvl="1" algn="just" eaLnBrk="1" hangingPunct="1">
              <a:lnSpc>
                <a:spcPct val="150000"/>
              </a:lnSpc>
            </a:pPr>
            <a:endParaRPr lang="pt-PT" altLang="pt-PT"/>
          </a:p>
        </p:txBody>
      </p:sp>
      <p:sp>
        <p:nvSpPr>
          <p:cNvPr id="82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971550" y="3270151"/>
            <a:ext cx="8113713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1" algn="just" eaLnBrk="1" hangingPunct="1">
              <a:lnSpc>
                <a:spcPct val="150000"/>
              </a:lnSpc>
            </a:pPr>
            <a:r>
              <a:rPr lang="pt-PT" altLang="pt-PT"/>
              <a:t>2.1.1. Ter uma avaria ao fim de 5 semanas?</a:t>
            </a:r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1433513" y="3819426"/>
            <a:ext cx="64817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2.1.2. Não precisar de conserto, pelo menos, duas semanas?</a:t>
            </a:r>
          </a:p>
          <a:p>
            <a:pPr eaLnBrk="1" hangingPunct="1"/>
            <a:endParaRPr lang="pt-PT" altLang="pt-PT"/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998538" y="4273451"/>
            <a:ext cx="719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2.2. Determine o número médio de semanas até ter uma avaria.</a:t>
            </a:r>
          </a:p>
        </p:txBody>
      </p: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/>
      <p:bldP spid="10" grpId="0"/>
      <p:bldP spid="13" grpId="0"/>
      <p:bldP spid="14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196752"/>
            <a:ext cx="792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b="1" u="sng"/>
              <a:t>Resolução:</a:t>
            </a:r>
            <a:endParaRPr lang="pt-PT" altLang="pt-PT" sz="2000"/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1042988" y="1703164"/>
            <a:ext cx="8270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2.1.1. </a:t>
            </a:r>
          </a:p>
          <a:p>
            <a:pPr eaLnBrk="1" hangingPunct="1"/>
            <a:endParaRPr lang="pt-PT" altLang="pt-PT"/>
          </a:p>
        </p:txBody>
      </p: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1042988" y="4725764"/>
            <a:ext cx="8270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2.1.2. </a:t>
            </a:r>
          </a:p>
          <a:p>
            <a:pPr eaLnBrk="1" hangingPunct="1"/>
            <a:endParaRPr lang="pt-PT" altLang="pt-PT"/>
          </a:p>
        </p:txBody>
      </p:sp>
      <p:sp>
        <p:nvSpPr>
          <p:cNvPr id="922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6" name="CaixaDeTexto 15"/>
          <p:cNvSpPr txBox="1">
            <a:spLocks noChangeArrowheads="1"/>
          </p:cNvSpPr>
          <p:nvPr/>
        </p:nvSpPr>
        <p:spPr bwMode="auto">
          <a:xfrm>
            <a:off x="1044575" y="5444902"/>
            <a:ext cx="6334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lvl="2" eaLnBrk="1" hangingPunct="1"/>
            <a:r>
              <a:rPr lang="pt-PT" altLang="pt-PT"/>
              <a:t>2.2. </a:t>
            </a:r>
          </a:p>
          <a:p>
            <a:pPr eaLnBrk="1" hangingPunct="1"/>
            <a:endParaRPr lang="pt-PT" altLang="pt-PT"/>
          </a:p>
        </p:txBody>
      </p:sp>
      <p:sp>
        <p:nvSpPr>
          <p:cNvPr id="92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30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31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3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05562"/>
              </p:ext>
            </p:extLst>
          </p:nvPr>
        </p:nvGraphicFramePr>
        <p:xfrm>
          <a:off x="1963738" y="1703164"/>
          <a:ext cx="40481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ção" r:id="rId5" imgW="2882900" imgH="266700" progId="Equation.3">
                  <p:embed/>
                </p:oleObj>
              </mc:Choice>
              <mc:Fallback>
                <p:oleObj name="Equação" r:id="rId5" imgW="2882900" imgH="266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1703164"/>
                        <a:ext cx="40481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ângulo 20"/>
          <p:cNvSpPr>
            <a:spLocks noChangeArrowheads="1"/>
          </p:cNvSpPr>
          <p:nvPr/>
        </p:nvSpPr>
        <p:spPr bwMode="auto">
          <a:xfrm>
            <a:off x="1908175" y="2061939"/>
            <a:ext cx="6840538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Também podemos obter o mesmo resultado usando a calculadora:</a:t>
            </a:r>
          </a:p>
        </p:txBody>
      </p:sp>
      <p:pic>
        <p:nvPicPr>
          <p:cNvPr id="91147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2596927"/>
            <a:ext cx="2827338" cy="183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6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114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275661"/>
              </p:ext>
            </p:extLst>
          </p:nvPr>
        </p:nvGraphicFramePr>
        <p:xfrm>
          <a:off x="1987550" y="4743227"/>
          <a:ext cx="40243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ção" r:id="rId8" imgW="2908300" imgH="254000" progId="Equation.3">
                  <p:embed/>
                </p:oleObj>
              </mc:Choice>
              <mc:Fallback>
                <p:oleObj name="Equação" r:id="rId8" imgW="2908300" imgH="2540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4743227"/>
                        <a:ext cx="40243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8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115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164644"/>
              </p:ext>
            </p:extLst>
          </p:nvPr>
        </p:nvGraphicFramePr>
        <p:xfrm>
          <a:off x="1979613" y="5321077"/>
          <a:ext cx="195421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ção" r:id="rId10" imgW="1409088" imgH="482391" progId="Equation.3">
                  <p:embed/>
                </p:oleObj>
              </mc:Choice>
              <mc:Fallback>
                <p:oleObj name="Equação" r:id="rId10" imgW="1409088" imgH="482391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5321077"/>
                        <a:ext cx="195421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1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1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91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91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4" grpId="0" autoUpdateAnimBg="0"/>
      <p:bldP spid="15" grpId="0" autoUpdateAnimBg="0"/>
      <p:bldP spid="16" grpId="0" autoUpdateAnimBg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95288" y="1340768"/>
            <a:ext cx="8497887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O </a:t>
            </a:r>
            <a:r>
              <a:rPr lang="pt-PT" altLang="pt-PT" b="1"/>
              <a:t>Modelo binomial </a:t>
            </a:r>
            <a:r>
              <a:rPr lang="pt-PT" altLang="pt-PT"/>
              <a:t>utiliza-se quando uma experiência aleatória tem as seguintes caraterísticas:</a:t>
            </a:r>
          </a:p>
        </p:txBody>
      </p:sp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4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4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5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5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20" name="Rectângulo 19"/>
          <p:cNvSpPr>
            <a:spLocks noChangeArrowheads="1"/>
          </p:cNvSpPr>
          <p:nvPr/>
        </p:nvSpPr>
        <p:spPr bwMode="auto">
          <a:xfrm>
            <a:off x="827088" y="2177380"/>
            <a:ext cx="8066087" cy="872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pt-PT" altLang="pt-PT" dirty="0"/>
              <a:t> É constituída por </a:t>
            </a:r>
            <a:r>
              <a:rPr lang="pt-PT" altLang="pt-PT" dirty="0" smtClean="0"/>
              <a:t>   provas </a:t>
            </a:r>
            <a:r>
              <a:rPr lang="pt-PT" altLang="pt-PT" dirty="0"/>
              <a:t>(observações) que se realizam sempre nas mesmas condições;</a:t>
            </a:r>
          </a:p>
        </p:txBody>
      </p:sp>
      <p:sp>
        <p:nvSpPr>
          <p:cNvPr id="21" name="Rectângulo 20"/>
          <p:cNvSpPr>
            <a:spLocks noChangeArrowheads="1"/>
          </p:cNvSpPr>
          <p:nvPr/>
        </p:nvSpPr>
        <p:spPr bwMode="auto">
          <a:xfrm>
            <a:off x="827088" y="3112418"/>
            <a:ext cx="8066087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pt-PT" altLang="pt-PT" dirty="0"/>
              <a:t> Em cada prova apenas são possíveis dois resultados: o sucesso com probabilidade </a:t>
            </a:r>
            <a:r>
              <a:rPr lang="pt-PT" altLang="pt-PT" dirty="0" smtClean="0"/>
              <a:t>     e </a:t>
            </a:r>
            <a:r>
              <a:rPr lang="pt-PT" altLang="pt-PT" dirty="0"/>
              <a:t>o insucesso com probabilidade  </a:t>
            </a:r>
            <a:r>
              <a:rPr lang="pt-PT" altLang="pt-PT" dirty="0" smtClean="0"/>
              <a:t>         ;</a:t>
            </a:r>
            <a:endParaRPr lang="pt-PT" altLang="pt-PT" dirty="0"/>
          </a:p>
        </p:txBody>
      </p:sp>
      <p:sp>
        <p:nvSpPr>
          <p:cNvPr id="24" name="Rectângulo 23"/>
          <p:cNvSpPr>
            <a:spLocks noChangeArrowheads="1"/>
          </p:cNvSpPr>
          <p:nvPr/>
        </p:nvSpPr>
        <p:spPr bwMode="auto">
          <a:xfrm>
            <a:off x="827088" y="4068093"/>
            <a:ext cx="8066087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pt-PT" altLang="pt-PT" dirty="0"/>
              <a:t> O resultado de cada prova é independente dos resultados obtidos nas provas anteriores;</a:t>
            </a:r>
          </a:p>
        </p:txBody>
      </p:sp>
      <p:sp>
        <p:nvSpPr>
          <p:cNvPr id="25" name="Rectângulo 24"/>
          <p:cNvSpPr>
            <a:spLocks noChangeArrowheads="1"/>
          </p:cNvSpPr>
          <p:nvPr/>
        </p:nvSpPr>
        <p:spPr bwMode="auto">
          <a:xfrm>
            <a:off x="827088" y="5004718"/>
            <a:ext cx="8066087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pt-PT" altLang="pt-PT"/>
              <a:t> A probabilidade de sucesso é constante, ou seja, não varia de prova para prova.</a:t>
            </a:r>
          </a:p>
        </p:txBody>
      </p:sp>
      <p:sp>
        <p:nvSpPr>
          <p:cNvPr id="17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MODELOS DISCRETOS</a:t>
            </a:r>
            <a:endParaRPr lang="en-US" altLang="pt-PT" sz="2400" b="1" dirty="0">
              <a:latin typeface="Arial" pitchFamily="34" charset="0"/>
            </a:endParaRPr>
          </a:p>
        </p:txBody>
      </p:sp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759945"/>
              </p:ext>
            </p:extLst>
          </p:nvPr>
        </p:nvGraphicFramePr>
        <p:xfrm>
          <a:off x="2339752" y="3683918"/>
          <a:ext cx="2762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ção" r:id="rId5" imgW="152280" imgH="164880" progId="Equation.3">
                  <p:embed/>
                </p:oleObj>
              </mc:Choice>
              <mc:Fallback>
                <p:oleObj name="Equação" r:id="rId5" imgW="152280" imgH="164880" progId="Equation.3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683918"/>
                        <a:ext cx="276225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897103"/>
              </p:ext>
            </p:extLst>
          </p:nvPr>
        </p:nvGraphicFramePr>
        <p:xfrm>
          <a:off x="6084168" y="3633589"/>
          <a:ext cx="5984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ção" r:id="rId7" imgW="330120" imgH="203040" progId="Equation.3">
                  <p:embed/>
                </p:oleObj>
              </mc:Choice>
              <mc:Fallback>
                <p:oleObj name="Equação" r:id="rId7" imgW="330120" imgH="203040" progId="Equation.3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3633589"/>
                        <a:ext cx="598488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940117"/>
              </p:ext>
            </p:extLst>
          </p:nvPr>
        </p:nvGraphicFramePr>
        <p:xfrm>
          <a:off x="2987824" y="2359397"/>
          <a:ext cx="230187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ção" r:id="rId9" imgW="126720" imgH="139680" progId="Equation.3">
                  <p:embed/>
                </p:oleObj>
              </mc:Choice>
              <mc:Fallback>
                <p:oleObj name="Equação" r:id="rId9" imgW="126720" imgH="139680" progId="Equation.3">
                  <p:embed/>
                  <p:pic>
                    <p:nvPicPr>
                      <p:cNvPr id="0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359397"/>
                        <a:ext cx="230187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20" grpId="0"/>
      <p:bldP spid="21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</TotalTime>
  <Words>693</Words>
  <Application>Microsoft Office PowerPoint</Application>
  <PresentationFormat>Apresentação no Ecrã (4:3)</PresentationFormat>
  <Paragraphs>86</Paragraphs>
  <Slides>13</Slides>
  <Notes>12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13</vt:i4>
      </vt:variant>
    </vt:vector>
  </HeadingPairs>
  <TitlesOfParts>
    <vt:vector size="19" baseType="lpstr">
      <vt:lpstr>Arial</vt:lpstr>
      <vt:lpstr>Calibri</vt:lpstr>
      <vt:lpstr>Flama</vt:lpstr>
      <vt:lpstr>Office Theme</vt:lpstr>
      <vt:lpstr>Equação</vt:lpstr>
      <vt:lpstr>Microsoft Equation 3.0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Ferreira - AccountAdmin</dc:creator>
  <cp:lastModifiedBy>Sofia Pereira Carvalhosa</cp:lastModifiedBy>
  <cp:revision>202</cp:revision>
  <dcterms:created xsi:type="dcterms:W3CDTF">2010-10-27T15:58:32Z</dcterms:created>
  <dcterms:modified xsi:type="dcterms:W3CDTF">2016-03-10T15:47:53Z</dcterms:modified>
</cp:coreProperties>
</file>