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323" r:id="rId3"/>
    <p:sldId id="343" r:id="rId4"/>
    <p:sldId id="339" r:id="rId5"/>
    <p:sldId id="340" r:id="rId6"/>
    <p:sldId id="341" r:id="rId7"/>
    <p:sldId id="342" r:id="rId8"/>
    <p:sldId id="320" r:id="rId9"/>
    <p:sldId id="346" r:id="rId10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88" userDrawn="1">
          <p15:clr>
            <a:srgbClr val="A4A3A4"/>
          </p15:clr>
        </p15:guide>
        <p15:guide id="2" pos="1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CAD5"/>
    <a:srgbClr val="EBFFFF"/>
    <a:srgbClr val="FFFFFF"/>
    <a:srgbClr val="3795AF"/>
    <a:srgbClr val="E2F8FA"/>
    <a:srgbClr val="000000"/>
    <a:srgbClr val="D9D9D9"/>
    <a:srgbClr val="31859C"/>
    <a:srgbClr val="A1A818"/>
    <a:srgbClr val="C8D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90" y="-408"/>
      </p:cViewPr>
      <p:guideLst>
        <p:guide orient="horz" pos="1888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BA8B-0F93-4B72-9EB0-C58588E9FFE7}" type="datetimeFigureOut">
              <a:rPr lang="pt-PT" smtClean="0"/>
              <a:t>03-12-2015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A377A-3E03-4067-A6BA-3B41AE47C0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068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4941-4A75-4D9F-914A-48F0B77D29E1}" type="datetime1">
              <a:rPr lang="pt-PT" smtClean="0"/>
              <a:t>03-12-2015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‹nº›</a:t>
            </a:fld>
            <a:endParaRPr lang="pt-PT"/>
          </a:p>
        </p:txBody>
      </p:sp>
      <p:pic>
        <p:nvPicPr>
          <p:cNvPr id="10243" name="Picture 3" descr="C:\Users\fdnunes\Desktop\capa_big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87650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/>
          <p:nvPr userDrawn="1"/>
        </p:nvSpPr>
        <p:spPr>
          <a:xfrm>
            <a:off x="3055746" y="116632"/>
            <a:ext cx="5332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1.3.3 Transferências de energia por calor</a:t>
            </a:r>
          </a:p>
        </p:txBody>
      </p:sp>
      <p:cxnSp>
        <p:nvCxnSpPr>
          <p:cNvPr id="3" name="Straight Connector 33"/>
          <p:cNvCxnSpPr/>
          <p:nvPr userDrawn="1"/>
        </p:nvCxnSpPr>
        <p:spPr>
          <a:xfrm flipH="1">
            <a:off x="5220072" y="562164"/>
            <a:ext cx="3923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97184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2B71D-CC35-4BB7-9BF8-B54CC7598A29}" type="datetime1">
              <a:rPr lang="pt-PT" smtClean="0"/>
              <a:t>03-12-2015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1ACA1-E4E8-44A1-A3C8-B424BE6D4E5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723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wipe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6096" y="3140968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1.3.3 Transferências de energia por calor</a:t>
            </a:r>
          </a:p>
        </p:txBody>
      </p:sp>
    </p:spTree>
    <p:extLst>
      <p:ext uri="{BB962C8B-B14F-4D97-AF65-F5344CB8AC3E}">
        <p14:creationId xmlns:p14="http://schemas.microsoft.com/office/powerpoint/2010/main" val="58457796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4" t="8082" r="6299" b="14257"/>
          <a:stretch/>
        </p:blipFill>
        <p:spPr bwMode="auto">
          <a:xfrm>
            <a:off x="791580" y="2001183"/>
            <a:ext cx="3996444" cy="386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chemeClr val="tx1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  <p:sp>
        <p:nvSpPr>
          <p:cNvPr id="64" name="Text Placeholder 2"/>
          <p:cNvSpPr txBox="1">
            <a:spLocks/>
          </p:cNvSpPr>
          <p:nvPr/>
        </p:nvSpPr>
        <p:spPr>
          <a:xfrm>
            <a:off x="107504" y="694204"/>
            <a:ext cx="8136904" cy="510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400" b="1" dirty="0" smtClean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Calor e trabalho: Experiência de Joule</a:t>
            </a:r>
            <a:endParaRPr lang="pt-PT" sz="2400" b="1" dirty="0">
              <a:solidFill>
                <a:srgbClr val="33333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1198493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experiência de Joule, mostrou que um aquecimento pode ser feito através de dois processos: calor e trabalho.</a:t>
            </a:r>
            <a:endParaRPr lang="pt-PT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788024" y="2156371"/>
            <a:ext cx="388843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/>
              <a:t>O corpo em queda provoca a rotação das pás dentro de água exercendo forças sobre esta, isto é, realizavam trabalho. </a:t>
            </a:r>
          </a:p>
          <a:p>
            <a:pPr>
              <a:lnSpc>
                <a:spcPct val="150000"/>
              </a:lnSpc>
            </a:pPr>
            <a:r>
              <a:rPr lang="pt-PT" dirty="0" smtClean="0"/>
              <a:t>A transferência de energia por trabalho provoca um aumento da temperatura da água. </a:t>
            </a:r>
            <a:endParaRPr lang="pt-PT" dirty="0"/>
          </a:p>
        </p:txBody>
      </p:sp>
      <p:cxnSp>
        <p:nvCxnSpPr>
          <p:cNvPr id="8" name="Conexão reta unidirecional 7"/>
          <p:cNvCxnSpPr/>
          <p:nvPr/>
        </p:nvCxnSpPr>
        <p:spPr>
          <a:xfrm>
            <a:off x="4355976" y="2708920"/>
            <a:ext cx="0" cy="1440160"/>
          </a:xfrm>
          <a:prstGeom prst="straightConnector1">
            <a:avLst/>
          </a:prstGeom>
          <a:ln w="28575">
            <a:solidFill>
              <a:srgbClr val="3DCAD5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CaixaDeTexto 1"/>
          <p:cNvSpPr txBox="1"/>
          <p:nvPr/>
        </p:nvSpPr>
        <p:spPr>
          <a:xfrm>
            <a:off x="361256" y="5589240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i="1" dirty="0" smtClean="0">
                <a:solidFill>
                  <a:schemeClr val="accent5">
                    <a:lumMod val="75000"/>
                  </a:schemeClr>
                </a:solidFill>
              </a:rPr>
              <a:t>A experiência de Joule, permite estabelecer uma equivalência entre calor e trabalho.</a:t>
            </a:r>
            <a:endParaRPr lang="pt-PT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577" y="2156371"/>
            <a:ext cx="676011" cy="133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6523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2" t="3785" r="27447" b="21522"/>
          <a:stretch/>
        </p:blipFill>
        <p:spPr bwMode="auto">
          <a:xfrm>
            <a:off x="5514917" y="1885869"/>
            <a:ext cx="2729491" cy="287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chemeClr val="tx1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  <p:sp>
        <p:nvSpPr>
          <p:cNvPr id="64" name="Text Placeholder 2"/>
          <p:cNvSpPr txBox="1">
            <a:spLocks/>
          </p:cNvSpPr>
          <p:nvPr/>
        </p:nvSpPr>
        <p:spPr>
          <a:xfrm>
            <a:off x="107504" y="694204"/>
            <a:ext cx="8136904" cy="510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400" b="1" dirty="0" smtClean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Calor e trabalho</a:t>
            </a:r>
            <a:endParaRPr lang="pt-PT" sz="2400" b="1" dirty="0">
              <a:solidFill>
                <a:srgbClr val="33333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0825" y="1322245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aquecimento de um líquido pode-se usar calor ou trabalho.</a:t>
            </a:r>
            <a:endParaRPr lang="pt-PT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385312" y="4706847"/>
            <a:ext cx="4155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Agitando a água realiza-se trabalho, </a:t>
            </a:r>
          </a:p>
          <a:p>
            <a:r>
              <a:rPr lang="pt-PT" sz="1600" dirty="0" smtClean="0"/>
              <a:t>que conduz ao seu aquecimento.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5220072" y="4701822"/>
            <a:ext cx="3801644" cy="674441"/>
            <a:chOff x="374312" y="5562871"/>
            <a:chExt cx="3801644" cy="674441"/>
          </a:xfrm>
        </p:grpSpPr>
        <p:cxnSp>
          <p:nvCxnSpPr>
            <p:cNvPr id="17" name="Conexão reta 16"/>
            <p:cNvCxnSpPr/>
            <p:nvPr/>
          </p:nvCxnSpPr>
          <p:spPr>
            <a:xfrm>
              <a:off x="539552" y="5562871"/>
              <a:ext cx="0" cy="6744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exão reta 18"/>
            <p:cNvCxnSpPr/>
            <p:nvPr/>
          </p:nvCxnSpPr>
          <p:spPr>
            <a:xfrm>
              <a:off x="374312" y="6134333"/>
              <a:ext cx="380164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Retângulo 4"/>
          <p:cNvSpPr/>
          <p:nvPr/>
        </p:nvSpPr>
        <p:spPr>
          <a:xfrm>
            <a:off x="237629" y="5481035"/>
            <a:ext cx="8739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/>
              <a:t>Ambos os processos permitem o </a:t>
            </a:r>
            <a:r>
              <a:rPr lang="pt-PT" dirty="0">
                <a:solidFill>
                  <a:schemeClr val="accent5">
                    <a:lumMod val="50000"/>
                  </a:schemeClr>
                </a:solidFill>
              </a:rPr>
              <a:t>aumento da temperatura da água</a:t>
            </a:r>
            <a:r>
              <a:rPr lang="pt-PT" dirty="0"/>
              <a:t>, ou seja, a </a:t>
            </a:r>
            <a:r>
              <a:rPr lang="pt-PT" dirty="0">
                <a:solidFill>
                  <a:schemeClr val="accent5">
                    <a:lumMod val="50000"/>
                  </a:schemeClr>
                </a:solidFill>
              </a:rPr>
              <a:t>sua energia interna aumenta</a:t>
            </a:r>
            <a:r>
              <a:rPr lang="pt-PT" dirty="0"/>
              <a:t>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60776" y="4703800"/>
            <a:ext cx="4155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Pode-se aquecer a água </a:t>
            </a:r>
            <a:r>
              <a:rPr lang="pt-PT" sz="1600" dirty="0"/>
              <a:t>n</a:t>
            </a:r>
            <a:r>
              <a:rPr lang="pt-PT" sz="1600" dirty="0" smtClean="0"/>
              <a:t>um fogão, ou seja, através de calor.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395536" y="4698775"/>
            <a:ext cx="3801644" cy="674441"/>
            <a:chOff x="374312" y="5562871"/>
            <a:chExt cx="3801644" cy="674441"/>
          </a:xfrm>
        </p:grpSpPr>
        <p:cxnSp>
          <p:nvCxnSpPr>
            <p:cNvPr id="21" name="Conexão reta 20"/>
            <p:cNvCxnSpPr/>
            <p:nvPr/>
          </p:nvCxnSpPr>
          <p:spPr>
            <a:xfrm>
              <a:off x="539552" y="5562871"/>
              <a:ext cx="0" cy="6744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exão reta 21"/>
            <p:cNvCxnSpPr/>
            <p:nvPr/>
          </p:nvCxnSpPr>
          <p:spPr>
            <a:xfrm>
              <a:off x="374312" y="6134333"/>
              <a:ext cx="380164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" name="Conexão recta unidireccional 5"/>
          <p:cNvCxnSpPr/>
          <p:nvPr/>
        </p:nvCxnSpPr>
        <p:spPr>
          <a:xfrm flipV="1">
            <a:off x="8028384" y="1772816"/>
            <a:ext cx="360040" cy="360040"/>
          </a:xfrm>
          <a:prstGeom prst="straightConnector1">
            <a:avLst/>
          </a:prstGeom>
          <a:ln>
            <a:solidFill>
              <a:srgbClr val="3DCAD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cta unidireccional 7"/>
          <p:cNvCxnSpPr/>
          <p:nvPr/>
        </p:nvCxnSpPr>
        <p:spPr>
          <a:xfrm flipH="1">
            <a:off x="5528566" y="4293096"/>
            <a:ext cx="353228" cy="405679"/>
          </a:xfrm>
          <a:prstGeom prst="straightConnector1">
            <a:avLst/>
          </a:prstGeom>
          <a:ln>
            <a:solidFill>
              <a:srgbClr val="3DCAD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84"/>
          <a:stretch/>
        </p:blipFill>
        <p:spPr bwMode="auto">
          <a:xfrm>
            <a:off x="562474" y="1955544"/>
            <a:ext cx="3073422" cy="268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45463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chemeClr val="tx1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  <p:sp>
        <p:nvSpPr>
          <p:cNvPr id="64" name="Text Placeholder 2"/>
          <p:cNvSpPr txBox="1">
            <a:spLocks/>
          </p:cNvSpPr>
          <p:nvPr/>
        </p:nvSpPr>
        <p:spPr>
          <a:xfrm>
            <a:off x="107504" y="694204"/>
            <a:ext cx="8136904" cy="510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400" b="1" dirty="0" smtClean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Transferências de energia por calor</a:t>
            </a:r>
            <a:endParaRPr lang="pt-PT" sz="2400" b="1" dirty="0">
              <a:solidFill>
                <a:srgbClr val="33333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95536" y="2060848"/>
            <a:ext cx="8335409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/>
          <p:cNvSpPr txBox="1"/>
          <p:nvPr/>
        </p:nvSpPr>
        <p:spPr>
          <a:xfrm>
            <a:off x="2015716" y="2195127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bg1"/>
                </a:solidFill>
              </a:rPr>
              <a:t>Transferência de energia por calor</a:t>
            </a:r>
            <a:endParaRPr lang="pt-PT" sz="2800" dirty="0">
              <a:solidFill>
                <a:schemeClr val="bg1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06006" y="2987215"/>
            <a:ext cx="4336850" cy="934208"/>
            <a:chOff x="306006" y="2987215"/>
            <a:chExt cx="4336850" cy="934208"/>
          </a:xfrm>
        </p:grpSpPr>
        <p:sp>
          <p:nvSpPr>
            <p:cNvPr id="12" name="Retângulo 11"/>
            <p:cNvSpPr/>
            <p:nvPr/>
          </p:nvSpPr>
          <p:spPr>
            <a:xfrm>
              <a:off x="394959" y="2987215"/>
              <a:ext cx="4105034" cy="93420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306006" y="3005492"/>
              <a:ext cx="43368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Necessitam de contacto entre </a:t>
              </a:r>
            </a:p>
            <a:p>
              <a:pPr algn="ctr"/>
              <a:r>
                <a:rPr lang="pt-PT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os sistemas</a:t>
              </a:r>
              <a:endParaRPr lang="pt-PT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4731809" y="2963820"/>
            <a:ext cx="3998465" cy="934208"/>
            <a:chOff x="4731809" y="2963820"/>
            <a:chExt cx="3998465" cy="934208"/>
          </a:xfrm>
        </p:grpSpPr>
        <p:sp>
          <p:nvSpPr>
            <p:cNvPr id="29" name="Retângulo 28"/>
            <p:cNvSpPr/>
            <p:nvPr/>
          </p:nvSpPr>
          <p:spPr>
            <a:xfrm>
              <a:off x="4731809" y="2963820"/>
              <a:ext cx="3998465" cy="93420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4847503" y="2988663"/>
              <a:ext cx="3600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Não </a:t>
              </a:r>
              <a:r>
                <a:rPr lang="pt-PT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necessita </a:t>
              </a:r>
              <a:r>
                <a:rPr lang="pt-PT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 contacto entre os sistemas</a:t>
              </a:r>
              <a:endParaRPr lang="pt-PT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368004" y="4066121"/>
            <a:ext cx="1909649" cy="934208"/>
            <a:chOff x="368004" y="4066121"/>
            <a:chExt cx="1909649" cy="934208"/>
          </a:xfrm>
        </p:grpSpPr>
        <p:sp>
          <p:nvSpPr>
            <p:cNvPr id="30" name="Retângulo 29"/>
            <p:cNvSpPr/>
            <p:nvPr/>
          </p:nvSpPr>
          <p:spPr>
            <a:xfrm>
              <a:off x="368004" y="4066121"/>
              <a:ext cx="1909649" cy="934208"/>
            </a:xfrm>
            <a:prstGeom prst="rect">
              <a:avLst/>
            </a:prstGeom>
            <a:solidFill>
              <a:srgbClr val="EB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369441" y="4208166"/>
              <a:ext cx="19082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Condução</a:t>
              </a:r>
              <a:endParaRPr lang="pt-PT" sz="3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2371109" y="4073979"/>
            <a:ext cx="2299337" cy="934208"/>
            <a:chOff x="2371109" y="4073979"/>
            <a:chExt cx="2299337" cy="934208"/>
          </a:xfrm>
        </p:grpSpPr>
        <p:sp>
          <p:nvSpPr>
            <p:cNvPr id="35" name="Retângulo 34"/>
            <p:cNvSpPr/>
            <p:nvPr/>
          </p:nvSpPr>
          <p:spPr>
            <a:xfrm>
              <a:off x="2570684" y="4073979"/>
              <a:ext cx="1909649" cy="934208"/>
            </a:xfrm>
            <a:prstGeom prst="rect">
              <a:avLst/>
            </a:prstGeom>
            <a:solidFill>
              <a:srgbClr val="EB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2371109" y="4240837"/>
              <a:ext cx="22993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Convecção</a:t>
              </a:r>
              <a:endParaRPr lang="pt-PT" sz="3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4749618" y="4062487"/>
            <a:ext cx="3980656" cy="934208"/>
            <a:chOff x="4749618" y="4062487"/>
            <a:chExt cx="3980656" cy="934208"/>
          </a:xfrm>
        </p:grpSpPr>
        <p:sp>
          <p:nvSpPr>
            <p:cNvPr id="36" name="Retângulo 35"/>
            <p:cNvSpPr/>
            <p:nvPr/>
          </p:nvSpPr>
          <p:spPr>
            <a:xfrm>
              <a:off x="4749618" y="4062487"/>
              <a:ext cx="3980656" cy="934208"/>
            </a:xfrm>
            <a:prstGeom prst="rect">
              <a:avLst/>
            </a:prstGeom>
            <a:solidFill>
              <a:srgbClr val="EB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5785840" y="4208165"/>
              <a:ext cx="19082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Radiação</a:t>
              </a:r>
              <a:endParaRPr lang="pt-PT" sz="3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4" name="Divisa 13"/>
          <p:cNvSpPr/>
          <p:nvPr/>
        </p:nvSpPr>
        <p:spPr>
          <a:xfrm rot="5400000">
            <a:off x="1178812" y="3791015"/>
            <a:ext cx="288032" cy="432048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37" name="Divisa 36"/>
          <p:cNvSpPr/>
          <p:nvPr/>
        </p:nvSpPr>
        <p:spPr>
          <a:xfrm rot="5400000">
            <a:off x="3398183" y="3778251"/>
            <a:ext cx="288032" cy="432048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38" name="Divisa 37"/>
          <p:cNvSpPr/>
          <p:nvPr/>
        </p:nvSpPr>
        <p:spPr>
          <a:xfrm rot="5400000">
            <a:off x="6595930" y="3778251"/>
            <a:ext cx="288032" cy="432048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3608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chemeClr val="tx1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  <p:sp>
        <p:nvSpPr>
          <p:cNvPr id="64" name="Text Placeholder 2"/>
          <p:cNvSpPr txBox="1">
            <a:spLocks/>
          </p:cNvSpPr>
          <p:nvPr/>
        </p:nvSpPr>
        <p:spPr>
          <a:xfrm>
            <a:off x="107504" y="694204"/>
            <a:ext cx="8136904" cy="510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400" b="1" dirty="0" smtClean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Transferências de energia por calor</a:t>
            </a:r>
            <a:endParaRPr lang="pt-PT" sz="2400" b="1" dirty="0">
              <a:solidFill>
                <a:srgbClr val="33333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5496" y="1418145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</a:rPr>
              <a:t>Condução térmica</a:t>
            </a:r>
            <a:endParaRPr lang="pt-PT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188" y="2348880"/>
            <a:ext cx="4608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/>
              <a:t>Necessita obrigatoriamente de meio material para se propagar.</a:t>
            </a:r>
            <a:endParaRPr lang="pt-PT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11188" y="3526634"/>
            <a:ext cx="460888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/>
              <a:t>Transferência de energia de partículas mais energéticas para partículas menos energéticas através do contacto direto.</a:t>
            </a:r>
            <a:endParaRPr lang="pt-PT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99875" y="5157192"/>
            <a:ext cx="388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Ocorre principalmente nos sólidos.</a:t>
            </a:r>
            <a:endParaRPr lang="pt-PT" dirty="0"/>
          </a:p>
        </p:txBody>
      </p:sp>
      <p:sp>
        <p:nvSpPr>
          <p:cNvPr id="11" name="Divisa 10"/>
          <p:cNvSpPr/>
          <p:nvPr/>
        </p:nvSpPr>
        <p:spPr>
          <a:xfrm>
            <a:off x="467544" y="2564904"/>
            <a:ext cx="144016" cy="144016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2" name="Divisa 11"/>
          <p:cNvSpPr/>
          <p:nvPr/>
        </p:nvSpPr>
        <p:spPr>
          <a:xfrm>
            <a:off x="467544" y="3717032"/>
            <a:ext cx="144016" cy="144016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3" name="Divisa 12"/>
          <p:cNvSpPr/>
          <p:nvPr/>
        </p:nvSpPr>
        <p:spPr>
          <a:xfrm>
            <a:off x="467544" y="5270144"/>
            <a:ext cx="144016" cy="144016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84"/>
          <a:stretch/>
        </p:blipFill>
        <p:spPr bwMode="auto">
          <a:xfrm>
            <a:off x="5336247" y="2372810"/>
            <a:ext cx="3605319" cy="315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43951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chemeClr val="tx1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  <p:sp>
        <p:nvSpPr>
          <p:cNvPr id="64" name="Text Placeholder 2"/>
          <p:cNvSpPr txBox="1">
            <a:spLocks/>
          </p:cNvSpPr>
          <p:nvPr/>
        </p:nvSpPr>
        <p:spPr>
          <a:xfrm>
            <a:off x="107504" y="694204"/>
            <a:ext cx="8136904" cy="510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400" b="1" dirty="0" smtClean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Transferências de energia por calor</a:t>
            </a:r>
            <a:endParaRPr lang="pt-PT" sz="2400" b="1" dirty="0">
              <a:solidFill>
                <a:srgbClr val="33333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7504" y="141277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</a:rPr>
              <a:t>Convecção térmica</a:t>
            </a:r>
            <a:endParaRPr lang="pt-PT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11188" y="2348880"/>
            <a:ext cx="4608884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/>
              <a:t>Necessita obrigatoriamente de um meio material para se propagar.</a:t>
            </a:r>
            <a:endParaRPr lang="pt-PT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11188" y="3526634"/>
            <a:ext cx="460888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/>
              <a:t>Transmissão de energia através da agitação molecular e do movimento do próprio meio ou de partes desse meio.</a:t>
            </a:r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99874" y="5201904"/>
            <a:ext cx="476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Ocorre apenas nos fluidos (gases e líquidos).</a:t>
            </a:r>
            <a:endParaRPr lang="pt-PT" dirty="0"/>
          </a:p>
        </p:txBody>
      </p:sp>
      <p:sp>
        <p:nvSpPr>
          <p:cNvPr id="13" name="Divisa 12"/>
          <p:cNvSpPr/>
          <p:nvPr/>
        </p:nvSpPr>
        <p:spPr>
          <a:xfrm>
            <a:off x="467544" y="2564904"/>
            <a:ext cx="144016" cy="144016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4" name="Divisa 13"/>
          <p:cNvSpPr/>
          <p:nvPr/>
        </p:nvSpPr>
        <p:spPr>
          <a:xfrm>
            <a:off x="467544" y="3748096"/>
            <a:ext cx="144016" cy="144016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5" name="Divisa 14"/>
          <p:cNvSpPr/>
          <p:nvPr/>
        </p:nvSpPr>
        <p:spPr>
          <a:xfrm>
            <a:off x="467544" y="5315948"/>
            <a:ext cx="144016" cy="144016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07"/>
          <a:stretch/>
        </p:blipFill>
        <p:spPr bwMode="auto">
          <a:xfrm>
            <a:off x="5220073" y="2543585"/>
            <a:ext cx="3923928" cy="307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72851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chemeClr val="tx1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  <p:sp>
        <p:nvSpPr>
          <p:cNvPr id="64" name="Text Placeholder 2"/>
          <p:cNvSpPr txBox="1">
            <a:spLocks/>
          </p:cNvSpPr>
          <p:nvPr/>
        </p:nvSpPr>
        <p:spPr>
          <a:xfrm>
            <a:off x="107504" y="694204"/>
            <a:ext cx="8136904" cy="510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400" b="1" dirty="0" smtClean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Transferências de energia por calor</a:t>
            </a:r>
            <a:endParaRPr lang="pt-PT" sz="2400" b="1" dirty="0">
              <a:solidFill>
                <a:srgbClr val="33333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612576" y="1418145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</a:rPr>
              <a:t>Radiação</a:t>
            </a:r>
            <a:endParaRPr lang="pt-PT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99511" y="2348880"/>
            <a:ext cx="4608884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/>
              <a:t>Não necessita de meio material para se propagar.</a:t>
            </a:r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699511" y="3524349"/>
            <a:ext cx="4608884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/>
              <a:t>Ocorre através da propagação de luz.</a:t>
            </a:r>
            <a:endParaRPr lang="pt-PT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85531" y="4805660"/>
            <a:ext cx="476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Toda a matéria emite radiação.</a:t>
            </a:r>
            <a:endParaRPr lang="pt-PT" dirty="0"/>
          </a:p>
        </p:txBody>
      </p:sp>
      <p:sp>
        <p:nvSpPr>
          <p:cNvPr id="12" name="Divisa 11"/>
          <p:cNvSpPr/>
          <p:nvPr/>
        </p:nvSpPr>
        <p:spPr>
          <a:xfrm>
            <a:off x="428816" y="2564904"/>
            <a:ext cx="144016" cy="144016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3" name="Divisa 12"/>
          <p:cNvSpPr/>
          <p:nvPr/>
        </p:nvSpPr>
        <p:spPr>
          <a:xfrm>
            <a:off x="428816" y="3717032"/>
            <a:ext cx="144016" cy="144016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4" name="Divisa 13"/>
          <p:cNvSpPr/>
          <p:nvPr/>
        </p:nvSpPr>
        <p:spPr>
          <a:xfrm>
            <a:off x="428816" y="4941168"/>
            <a:ext cx="144016" cy="144016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62786"/>
            <a:ext cx="4187647" cy="296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26920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Placeholder 2"/>
          <p:cNvSpPr txBox="1">
            <a:spLocks/>
          </p:cNvSpPr>
          <p:nvPr/>
        </p:nvSpPr>
        <p:spPr>
          <a:xfrm>
            <a:off x="107504" y="555849"/>
            <a:ext cx="5040560" cy="475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300" b="1" dirty="0" smtClean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Atividade</a:t>
            </a:r>
            <a:endParaRPr lang="pt-PT" sz="2300" b="1" dirty="0">
              <a:solidFill>
                <a:srgbClr val="33333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-11826" y="531906"/>
            <a:ext cx="104285" cy="499621"/>
          </a:xfrm>
          <a:prstGeom prst="rect">
            <a:avLst/>
          </a:prstGeom>
          <a:solidFill>
            <a:schemeClr val="tx1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-11826" y="1156899"/>
            <a:ext cx="434870" cy="322093"/>
          </a:xfrm>
          <a:prstGeom prst="homePlate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PT" sz="18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23044" y="2204864"/>
            <a:ext cx="79552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/>
              <a:t>A</a:t>
            </a:r>
            <a:r>
              <a:rPr lang="pt-PT" dirty="0" smtClean="0"/>
              <a:t> - Apenas há transferência de calor em corpos que estejam em contacto.</a:t>
            </a:r>
          </a:p>
          <a:p>
            <a:pPr marL="273050" indent="-273050">
              <a:lnSpc>
                <a:spcPct val="150000"/>
              </a:lnSpc>
            </a:pPr>
            <a:r>
              <a:rPr lang="pt-PT" b="1" dirty="0" smtClean="0"/>
              <a:t>B </a:t>
            </a:r>
            <a:r>
              <a:rPr lang="pt-PT" dirty="0" smtClean="0"/>
              <a:t>- A transferência de calor ocorre, espontaneamente, do corpo de maior temperatura para o corpo de menor temperatura.</a:t>
            </a:r>
          </a:p>
          <a:p>
            <a:pPr>
              <a:lnSpc>
                <a:spcPct val="150000"/>
              </a:lnSpc>
            </a:pPr>
            <a:r>
              <a:rPr lang="pt-PT" b="1" dirty="0" smtClean="0"/>
              <a:t>C </a:t>
            </a:r>
            <a:r>
              <a:rPr lang="pt-PT" dirty="0" smtClean="0"/>
              <a:t>- A energia pode ser transferida através de calor ou de trabalho.</a:t>
            </a:r>
          </a:p>
          <a:p>
            <a:pPr marL="273050" indent="-273050">
              <a:lnSpc>
                <a:spcPct val="150000"/>
              </a:lnSpc>
            </a:pPr>
            <a:r>
              <a:rPr lang="pt-PT" b="1" dirty="0" smtClean="0"/>
              <a:t>D </a:t>
            </a:r>
            <a:r>
              <a:rPr lang="pt-PT" dirty="0" smtClean="0"/>
              <a:t>- A </a:t>
            </a:r>
            <a:r>
              <a:rPr lang="pt-PT" dirty="0"/>
              <a:t> </a:t>
            </a:r>
            <a:r>
              <a:rPr lang="pt-PT" dirty="0" smtClean="0"/>
              <a:t>transferência de calor através da condução térmica não necessita de contacto direto entre os corpos.</a:t>
            </a:r>
            <a:endParaRPr lang="pt-PT" dirty="0"/>
          </a:p>
        </p:txBody>
      </p:sp>
      <p:sp>
        <p:nvSpPr>
          <p:cNvPr id="9" name="CaixaDeTexto 1"/>
          <p:cNvSpPr txBox="1"/>
          <p:nvPr/>
        </p:nvSpPr>
        <p:spPr>
          <a:xfrm>
            <a:off x="468189" y="1137444"/>
            <a:ext cx="727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Classifique cada uma das afirmações em verdadeira (V) ou falsa (F).</a:t>
            </a:r>
            <a:endParaRPr lang="pt-PT" dirty="0"/>
          </a:p>
        </p:txBody>
      </p:sp>
      <p:grpSp>
        <p:nvGrpSpPr>
          <p:cNvPr id="12" name="Group 28"/>
          <p:cNvGrpSpPr/>
          <p:nvPr/>
        </p:nvGrpSpPr>
        <p:grpSpPr>
          <a:xfrm rot="499349">
            <a:off x="5497119" y="3586590"/>
            <a:ext cx="2599330" cy="3778642"/>
            <a:chOff x="2433177" y="247221"/>
            <a:chExt cx="2599330" cy="3778642"/>
          </a:xfrm>
        </p:grpSpPr>
        <p:sp>
          <p:nvSpPr>
            <p:cNvPr id="13" name="TextBox 29"/>
            <p:cNvSpPr txBox="1"/>
            <p:nvPr/>
          </p:nvSpPr>
          <p:spPr>
            <a:xfrm>
              <a:off x="2433177" y="999231"/>
              <a:ext cx="140887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3800" b="1" dirty="0" smtClean="0">
                  <a:solidFill>
                    <a:srgbClr val="3795AF"/>
                  </a:solidFill>
                </a:rPr>
                <a:t>?</a:t>
              </a:r>
              <a:endParaRPr lang="pt-PT" sz="13800" b="1" dirty="0">
                <a:solidFill>
                  <a:srgbClr val="3795AF"/>
                </a:solidFill>
              </a:endParaRPr>
            </a:p>
          </p:txBody>
        </p:sp>
        <p:sp>
          <p:nvSpPr>
            <p:cNvPr id="14" name="TextBox 30"/>
            <p:cNvSpPr txBox="1"/>
            <p:nvPr/>
          </p:nvSpPr>
          <p:spPr>
            <a:xfrm rot="798878">
              <a:off x="2780185" y="247221"/>
              <a:ext cx="1408874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3900" b="1" dirty="0" smtClean="0">
                  <a:solidFill>
                    <a:schemeClr val="accent5">
                      <a:lumMod val="75000"/>
                    </a:schemeClr>
                  </a:solidFill>
                </a:rPr>
                <a:t>?</a:t>
              </a:r>
              <a:endParaRPr lang="pt-PT" sz="239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5" name="TextBox 31"/>
            <p:cNvSpPr txBox="1"/>
            <p:nvPr/>
          </p:nvSpPr>
          <p:spPr>
            <a:xfrm rot="1849654">
              <a:off x="3623633" y="1809872"/>
              <a:ext cx="140887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3800" b="1" dirty="0" smtClean="0">
                  <a:solidFill>
                    <a:srgbClr val="3795AF"/>
                  </a:solidFill>
                </a:rPr>
                <a:t>?</a:t>
              </a:r>
              <a:endParaRPr lang="pt-PT" sz="13800" b="1" dirty="0">
                <a:solidFill>
                  <a:srgbClr val="3795A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460392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Placeholder 2"/>
          <p:cNvSpPr txBox="1">
            <a:spLocks/>
          </p:cNvSpPr>
          <p:nvPr/>
        </p:nvSpPr>
        <p:spPr>
          <a:xfrm>
            <a:off x="107504" y="555849"/>
            <a:ext cx="5040560" cy="475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300" b="1" dirty="0" smtClean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Atividade</a:t>
            </a:r>
            <a:endParaRPr lang="pt-PT" sz="2300" b="1" dirty="0">
              <a:solidFill>
                <a:srgbClr val="33333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-11826" y="531906"/>
            <a:ext cx="104285" cy="499621"/>
          </a:xfrm>
          <a:prstGeom prst="rect">
            <a:avLst/>
          </a:prstGeom>
          <a:solidFill>
            <a:schemeClr val="tx1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-11826" y="1156899"/>
            <a:ext cx="434870" cy="322093"/>
          </a:xfrm>
          <a:prstGeom prst="homePlate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PT" sz="18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23044" y="2204864"/>
            <a:ext cx="79552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/>
              <a:t>A</a:t>
            </a:r>
            <a:r>
              <a:rPr lang="pt-PT" dirty="0" smtClean="0"/>
              <a:t> - Apenas há transferência de calor em corpos que estejam em contacto. </a:t>
            </a:r>
            <a:r>
              <a:rPr lang="pt-PT" b="1" dirty="0" smtClean="0">
                <a:solidFill>
                  <a:schemeClr val="accent5">
                    <a:lumMod val="50000"/>
                  </a:schemeClr>
                </a:solidFill>
              </a:rPr>
              <a:t>F</a:t>
            </a:r>
          </a:p>
          <a:p>
            <a:pPr marL="273050" indent="-273050">
              <a:lnSpc>
                <a:spcPct val="150000"/>
              </a:lnSpc>
            </a:pPr>
            <a:r>
              <a:rPr lang="pt-PT" b="1" dirty="0" smtClean="0"/>
              <a:t>B </a:t>
            </a:r>
            <a:r>
              <a:rPr lang="pt-PT" dirty="0" smtClean="0"/>
              <a:t>- A transferência de </a:t>
            </a:r>
            <a:r>
              <a:rPr lang="pt-PT" smtClean="0"/>
              <a:t>calor ocorre, </a:t>
            </a:r>
            <a:r>
              <a:rPr lang="pt-PT" dirty="0" smtClean="0"/>
              <a:t>espontaneamente, do corpo de maior temperatura para o corpo de menor temperatura. </a:t>
            </a:r>
            <a:r>
              <a:rPr lang="pt-PT" b="1" dirty="0" smtClean="0">
                <a:solidFill>
                  <a:schemeClr val="accent5">
                    <a:lumMod val="50000"/>
                  </a:schemeClr>
                </a:solidFill>
              </a:rPr>
              <a:t>V</a:t>
            </a:r>
          </a:p>
          <a:p>
            <a:pPr>
              <a:lnSpc>
                <a:spcPct val="150000"/>
              </a:lnSpc>
            </a:pPr>
            <a:r>
              <a:rPr lang="pt-PT" b="1" dirty="0" smtClean="0"/>
              <a:t>C </a:t>
            </a:r>
            <a:r>
              <a:rPr lang="pt-PT" dirty="0" smtClean="0"/>
              <a:t>- A energia pode ser transferida através de calor ou de trabalho.</a:t>
            </a:r>
            <a:r>
              <a:rPr lang="pt-PT" dirty="0"/>
              <a:t> </a:t>
            </a:r>
            <a:r>
              <a:rPr lang="pt-PT" b="1" dirty="0" smtClean="0">
                <a:solidFill>
                  <a:schemeClr val="accent5">
                    <a:lumMod val="50000"/>
                  </a:schemeClr>
                </a:solidFill>
              </a:rPr>
              <a:t>V</a:t>
            </a:r>
            <a:endParaRPr lang="pt-PT" dirty="0" smtClean="0"/>
          </a:p>
          <a:p>
            <a:pPr marL="273050" indent="-273050">
              <a:lnSpc>
                <a:spcPct val="150000"/>
              </a:lnSpc>
            </a:pPr>
            <a:r>
              <a:rPr lang="pt-PT" b="1" dirty="0" smtClean="0"/>
              <a:t>D </a:t>
            </a:r>
            <a:r>
              <a:rPr lang="pt-PT" dirty="0" smtClean="0"/>
              <a:t>- A </a:t>
            </a:r>
            <a:r>
              <a:rPr lang="pt-PT" dirty="0"/>
              <a:t> </a:t>
            </a:r>
            <a:r>
              <a:rPr lang="pt-PT" dirty="0" smtClean="0"/>
              <a:t>transferência de calor através da condução térmica não necessita de contacto direto entre os corpos.</a:t>
            </a:r>
            <a:r>
              <a:rPr lang="pt-PT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PT" b="1" dirty="0" smtClean="0">
                <a:solidFill>
                  <a:schemeClr val="accent5">
                    <a:lumMod val="50000"/>
                  </a:schemeClr>
                </a:solidFill>
              </a:rPr>
              <a:t>F</a:t>
            </a:r>
            <a:endParaRPr lang="pt-P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-11826" y="1757399"/>
            <a:ext cx="1929291" cy="322093"/>
          </a:xfrm>
          <a:prstGeom prst="homePlate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8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SOLUÇÃO</a:t>
            </a:r>
            <a:endParaRPr lang="pt-PT" sz="18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aixaDeTexto 1"/>
          <p:cNvSpPr txBox="1"/>
          <p:nvPr/>
        </p:nvSpPr>
        <p:spPr>
          <a:xfrm>
            <a:off x="468189" y="1137444"/>
            <a:ext cx="727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Classifique cada uma das afirmações em verdadeira (V) ou falsa (F).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6127022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8019</TotalTime>
  <Words>459</Words>
  <Application>Microsoft Office PowerPoint</Application>
  <PresentationFormat>Apresentação no Ecrã 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3" baseType="lpstr">
      <vt:lpstr>Arial</vt:lpstr>
      <vt:lpstr>Verdana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Miguel Pinto</dc:creator>
  <cp:lastModifiedBy>Vânia Guedes</cp:lastModifiedBy>
  <cp:revision>432</cp:revision>
  <dcterms:created xsi:type="dcterms:W3CDTF">2015-02-06T10:27:32Z</dcterms:created>
  <dcterms:modified xsi:type="dcterms:W3CDTF">2015-12-03T10:17:50Z</dcterms:modified>
</cp:coreProperties>
</file>