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2"/>
  </p:notesMasterIdLst>
  <p:sldIdLst>
    <p:sldId id="256" r:id="rId2"/>
    <p:sldId id="261" r:id="rId3"/>
    <p:sldId id="424" r:id="rId4"/>
    <p:sldId id="423" r:id="rId5"/>
    <p:sldId id="406" r:id="rId6"/>
    <p:sldId id="409" r:id="rId7"/>
    <p:sldId id="408" r:id="rId8"/>
    <p:sldId id="410" r:id="rId9"/>
    <p:sldId id="414" r:id="rId10"/>
    <p:sldId id="42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612" userDrawn="1">
          <p15:clr>
            <a:srgbClr val="A4A3A4"/>
          </p15:clr>
        </p15:guide>
        <p15:guide id="3" orient="horz" pos="505">
          <p15:clr>
            <a:srgbClr val="A4A3A4"/>
          </p15:clr>
        </p15:guide>
        <p15:guide id="4" pos="6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A342"/>
    <a:srgbClr val="0D677A"/>
    <a:srgbClr val="ED1C24"/>
    <a:srgbClr val="4F81BD"/>
    <a:srgbClr val="00ADEE"/>
    <a:srgbClr val="404040"/>
    <a:srgbClr val="225C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73" autoAdjust="0"/>
    <p:restoredTop sz="96128" autoAdjust="0"/>
  </p:normalViewPr>
  <p:slideViewPr>
    <p:cSldViewPr snapToGrid="0" snapToObjects="1">
      <p:cViewPr varScale="1">
        <p:scale>
          <a:sx n="82" d="100"/>
          <a:sy n="82" d="100"/>
        </p:scale>
        <p:origin x="1810" y="62"/>
      </p:cViewPr>
      <p:guideLst>
        <p:guide orient="horz" pos="482"/>
        <p:guide pos="612"/>
        <p:guide orient="horz" pos="505"/>
        <p:guide pos="6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1E7DC-E8FA-4492-8906-B5473182C9F0}" type="datetimeFigureOut">
              <a:rPr lang="pt-PT" smtClean="0"/>
              <a:pPr/>
              <a:t>31/08/2020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62B09-6E19-47D3-BE75-8DCE1D7D077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8640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62536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8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0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2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0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8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3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5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87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69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B9475-9621-7F43-A36C-AF69A018FC9C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5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7.png"/><Relationship Id="rId3" Type="http://schemas.openxmlformats.org/officeDocument/2006/relationships/image" Target="../media/image2.jpeg"/><Relationship Id="rId7" Type="http://schemas.openxmlformats.org/officeDocument/2006/relationships/image" Target="../media/image41.png"/><Relationship Id="rId12" Type="http://schemas.openxmlformats.org/officeDocument/2006/relationships/image" Target="../media/image43.png"/><Relationship Id="rId17" Type="http://schemas.openxmlformats.org/officeDocument/2006/relationships/image" Target="../media/image50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5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png"/><Relationship Id="rId11" Type="http://schemas.openxmlformats.org/officeDocument/2006/relationships/image" Target="../media/image46.png"/><Relationship Id="rId5" Type="http://schemas.openxmlformats.org/officeDocument/2006/relationships/image" Target="../media/image38.png"/><Relationship Id="rId15" Type="http://schemas.openxmlformats.org/officeDocument/2006/relationships/image" Target="../media/image49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Relationship Id="rId14" Type="http://schemas.openxmlformats.org/officeDocument/2006/relationships/image" Target="../media/image4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2.jpe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.jpe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13" Type="http://schemas.openxmlformats.org/officeDocument/2006/relationships/image" Target="../media/image30.png"/><Relationship Id="rId3" Type="http://schemas.openxmlformats.org/officeDocument/2006/relationships/image" Target="../media/image2.jpeg"/><Relationship Id="rId7" Type="http://schemas.openxmlformats.org/officeDocument/2006/relationships/image" Target="../media/image140.pn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11" Type="http://schemas.openxmlformats.org/officeDocument/2006/relationships/image" Target="../media/image28.png"/><Relationship Id="rId5" Type="http://schemas.openxmlformats.org/officeDocument/2006/relationships/image" Target="../media/image120.png"/><Relationship Id="rId15" Type="http://schemas.openxmlformats.org/officeDocument/2006/relationships/image" Target="../media/image31.png"/><Relationship Id="rId10" Type="http://schemas.openxmlformats.org/officeDocument/2006/relationships/image" Target="../media/image170.png"/><Relationship Id="rId4" Type="http://schemas.openxmlformats.org/officeDocument/2006/relationships/image" Target="../media/image27.png"/><Relationship Id="rId9" Type="http://schemas.openxmlformats.org/officeDocument/2006/relationships/image" Target="../media/image160.png"/><Relationship Id="rId14" Type="http://schemas.openxmlformats.org/officeDocument/2006/relationships/image" Target="../media/image2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70.png"/><Relationship Id="rId4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9410" y="2156204"/>
            <a:ext cx="4760074" cy="4012371"/>
          </a:xfrm>
        </p:spPr>
        <p:txBody>
          <a:bodyPr>
            <a:noAutofit/>
          </a:bodyPr>
          <a:lstStyle/>
          <a:p>
            <a:r>
              <a:rPr lang="pt-PT" sz="4800" b="1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Continuidade de funções</a:t>
            </a:r>
            <a:endParaRPr lang="en-US" sz="4800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353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ângulo 20"/>
              <p:cNvSpPr/>
              <p:nvPr/>
            </p:nvSpPr>
            <p:spPr>
              <a:xfrm>
                <a:off x="950997" y="1525706"/>
                <a:ext cx="13548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h</m:t>
                    </m:r>
                    <m:d>
                      <m:dPr>
                        <m:ctrlPr>
                          <a:rPr lang="pt-PT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e>
                    </m:d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=3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21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997" y="1525706"/>
                <a:ext cx="1354858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2703" t="-3279" b="-180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Rectângulo 21"/>
              <p:cNvSpPr/>
              <p:nvPr/>
            </p:nvSpPr>
            <p:spPr>
              <a:xfrm>
                <a:off x="950997" y="2143761"/>
                <a:ext cx="1642309" cy="4603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sSup>
                              <m:sSupPr>
                                <m:ctrlP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e>
                              <m:sup>
                                <m: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</m:sup>
                            </m:sSup>
                          </m:lim>
                        </m:limLow>
                      </m:fName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h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</m:e>
                    </m:func>
                  </m:oMath>
                </a14:m>
                <a:endParaRPr lang="pt-PT" dirty="0"/>
              </a:p>
            </p:txBody>
          </p:sp>
        </mc:Choice>
        <mc:Fallback>
          <p:sp>
            <p:nvSpPr>
              <p:cNvPr id="22" name="Rectâ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997" y="2143761"/>
                <a:ext cx="1642309" cy="460319"/>
              </a:xfrm>
              <a:prstGeom prst="rect">
                <a:avLst/>
              </a:prstGeom>
              <a:blipFill>
                <a:blip r:embed="rId5"/>
                <a:stretch>
                  <a:fillRect l="-2230" t="-2667" b="-1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ângulo 22"/>
              <p:cNvSpPr/>
              <p:nvPr/>
            </p:nvSpPr>
            <p:spPr>
              <a:xfrm>
                <a:off x="2310041" y="1949188"/>
                <a:ext cx="1903342" cy="6481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pt-PT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pt-PT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pt-PT" b="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brk m:alnAt="7"/>
                                    </m:rPr>
                                    <a:rPr lang="pt-PT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pt-PT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pt-PT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pt-PT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pt-PT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pt-PT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sSup>
                                <m:sSupPr>
                                  <m:ctrlPr>
                                    <a:rPr lang="pt-PT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pt-PT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23" name="Rectângulo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0041" y="1949188"/>
                <a:ext cx="1903342" cy="64812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ângulo 25"/>
              <p:cNvSpPr/>
              <p:nvPr/>
            </p:nvSpPr>
            <p:spPr>
              <a:xfrm>
                <a:off x="973138" y="3085640"/>
                <a:ext cx="1643463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sSup>
                              <m:sSupPr>
                                <m:ctrlP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e>
                              <m:sup>
                                <m:r>
                                  <a:rPr lang="pt-P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</m:sup>
                            </m:sSup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</m:e>
                    </m:func>
                  </m:oMath>
                </a14:m>
                <a:endParaRPr lang="pt-PT" dirty="0"/>
              </a:p>
            </p:txBody>
          </p:sp>
        </mc:Choice>
        <mc:Fallback>
          <p:sp>
            <p:nvSpPr>
              <p:cNvPr id="26" name="Rectângul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138" y="3085640"/>
                <a:ext cx="1643463" cy="452945"/>
              </a:xfrm>
              <a:prstGeom prst="rect">
                <a:avLst/>
              </a:prstGeom>
              <a:blipFill>
                <a:blip r:embed="rId7"/>
                <a:stretch>
                  <a:fillRect l="-2602" t="-1351" b="-270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ângulo 26"/>
              <p:cNvSpPr/>
              <p:nvPr/>
            </p:nvSpPr>
            <p:spPr>
              <a:xfrm>
                <a:off x="2335031" y="3013743"/>
                <a:ext cx="2280240" cy="5320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pt-PT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rad>
                            <m:radPr>
                              <m:degHide m:val="on"/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²+3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+5</m:t>
                              </m:r>
                            </m:e>
                          </m:rad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27" name="Rectâ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5031" y="3013743"/>
                <a:ext cx="2280240" cy="53200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ângulo 27"/>
              <p:cNvSpPr/>
              <p:nvPr/>
            </p:nvSpPr>
            <p:spPr>
              <a:xfrm>
                <a:off x="4412218" y="3039174"/>
                <a:ext cx="1676998" cy="4420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pt-PT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pt-PT" b="0" i="1" smtClean="0">
                              <a:latin typeface="Cambria Math"/>
                            </a:rPr>
                            <m:t>1</m:t>
                          </m:r>
                          <m:r>
                            <a:rPr lang="pt-PT" i="1">
                              <a:latin typeface="Cambria Math"/>
                            </a:rPr>
                            <m:t>²+3+5</m:t>
                          </m:r>
                        </m:e>
                      </m:rad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8" name="Rec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2218" y="3039174"/>
                <a:ext cx="1676998" cy="44204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ângulo 28"/>
              <p:cNvSpPr/>
              <p:nvPr/>
            </p:nvSpPr>
            <p:spPr>
              <a:xfrm>
                <a:off x="5924978" y="3126134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9" name="Rectângulo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4978" y="3126134"/>
                <a:ext cx="365806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ângulo 29"/>
              <p:cNvSpPr/>
              <p:nvPr/>
            </p:nvSpPr>
            <p:spPr>
              <a:xfrm>
                <a:off x="922819" y="4050249"/>
                <a:ext cx="7232053" cy="13823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Como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b="0" i="1" smtClean="0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⁻</m:t>
                            </m:r>
                          </m:lim>
                        </m:limLow>
                      </m:fName>
                      <m:e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</m:e>
                    </m:func>
                  </m:oMath>
                </a14:m>
                <a:r>
                  <a:rPr lang="pt-PT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sSup>
                              <m:sSupPr>
                                <m:ctrlPr>
                                  <a:rPr lang="pt-P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pt-PT" b="0" i="1" smtClean="0">
                                    <a:latin typeface="Cambria Math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e>
                              <m:sup>
                                <m:r>
                                  <a:rPr lang="pt-PT" b="0" i="1" smtClean="0">
                                    <a:latin typeface="Cambria Math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</m:sup>
                            </m:sSup>
                          </m:lim>
                        </m:limLow>
                      </m:fName>
                      <m:e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</m:e>
                    </m:func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h</m:t>
                    </m:r>
                    <m:d>
                      <m:dPr>
                        <m:ctrlPr>
                          <a:rPr lang="pt-PT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e>
                    </m:d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=3</m:t>
                    </m:r>
                  </m:oMath>
                </a14:m>
                <a:r>
                  <a:rPr lang="pt-PT" dirty="0"/>
                  <a:t>,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então a função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h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é contínua em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i="1">
                        <a:latin typeface="Cambria Math"/>
                        <a:cs typeface="Arial" pitchFamily="34" charset="0"/>
                      </a:rPr>
                      <m:t>=1</m:t>
                    </m:r>
                  </m:oMath>
                </a14:m>
                <a:r>
                  <a:rPr lang="pt-PT" dirty="0"/>
                  <a:t>.</a:t>
                </a:r>
              </a:p>
            </p:txBody>
          </p:sp>
        </mc:Choice>
        <mc:Fallback xmlns="">
          <p:sp>
            <p:nvSpPr>
              <p:cNvPr id="30" name="Rectâ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819" y="4050249"/>
                <a:ext cx="7232053" cy="1382301"/>
              </a:xfrm>
              <a:prstGeom prst="rect">
                <a:avLst/>
              </a:prstGeom>
              <a:blipFill rotWithShape="1">
                <a:blip r:embed="rId11"/>
                <a:stretch>
                  <a:fillRect l="-674" b="-44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Rectângulo 30"/>
              <p:cNvSpPr/>
              <p:nvPr/>
            </p:nvSpPr>
            <p:spPr>
              <a:xfrm>
                <a:off x="3944050" y="1950191"/>
                <a:ext cx="2110193" cy="669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pt-PT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m:rPr>
                                      <m:brk m:alnAt="7"/>
                                    </m:rPr>
                                    <a:rPr lang="pt-PT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pt-PT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</m:num>
                            <m:den>
                              <m:r>
                                <a:rPr lang="pt-PT" b="0" i="1" smtClean="0"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pt-PT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pt-PT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pt-PT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pt-PT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31" name="Rectângulo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4050" y="1950191"/>
                <a:ext cx="2110193" cy="66909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Rectângulo 31"/>
              <p:cNvSpPr/>
              <p:nvPr/>
            </p:nvSpPr>
            <p:spPr>
              <a:xfrm>
                <a:off x="5827960" y="1928683"/>
                <a:ext cx="1979773" cy="629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pt-PT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m:rPr>
                                      <m:brk m:alnAt="7"/>
                                    </m:rPr>
                                    <a:rPr lang="pt-PT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pt-PT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num>
                            <m:den>
                              <m:r>
                                <a:rPr lang="pt-PT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pt-PT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32" name="Rectângulo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7960" y="1928683"/>
                <a:ext cx="1979773" cy="62985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ângulo 1"/>
              <p:cNvSpPr/>
              <p:nvPr/>
            </p:nvSpPr>
            <p:spPr>
              <a:xfrm>
                <a:off x="7640646" y="1950284"/>
                <a:ext cx="1371722" cy="629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pt-PT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b="0" i="1" smtClean="0">
                                  <a:latin typeface="Cambria Math" panose="02040503050406030204" pitchFamily="18" charset="0"/>
                                </a:rPr>
                                <m:t>2+1</m:t>
                              </m:r>
                            </m:e>
                          </m:d>
                        </m:num>
                        <m:den>
                          <m:r>
                            <a:rPr lang="pt-PT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pt-PT" i="1">
                              <a:latin typeface="Cambria Math"/>
                            </a:rPr>
                            <m:t>−</m:t>
                          </m:r>
                          <m:r>
                            <a:rPr lang="pt-PT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646" y="1950284"/>
                <a:ext cx="1371722" cy="62985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ângulo 7"/>
              <p:cNvSpPr/>
              <p:nvPr/>
            </p:nvSpPr>
            <p:spPr>
              <a:xfrm>
                <a:off x="8795852" y="2100756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8" name="Rec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5852" y="2100756"/>
                <a:ext cx="36580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912813" y="5442803"/>
                <a:ext cx="544488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Concluímos então que a função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h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é contínua em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/>
                  <a:t>.</a:t>
                </a:r>
              </a:p>
            </p:txBody>
          </p:sp>
        </mc:Choice>
        <mc:Fallback xmlns="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813" y="5442803"/>
                <a:ext cx="5444888" cy="646331"/>
              </a:xfrm>
              <a:prstGeom prst="rect">
                <a:avLst/>
              </a:prstGeom>
              <a:blipFill rotWithShape="1">
                <a:blip r:embed="rId16"/>
                <a:stretch>
                  <a:fillRect l="-1008" b="-283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6"/>
          <p:cNvSpPr txBox="1"/>
          <p:nvPr/>
        </p:nvSpPr>
        <p:spPr>
          <a:xfrm>
            <a:off x="1080034" y="134480"/>
            <a:ext cx="7683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 2 (continuação)</a:t>
            </a:r>
            <a:endParaRPr lang="en-US" sz="2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ângulo 4"/>
              <p:cNvSpPr/>
              <p:nvPr/>
            </p:nvSpPr>
            <p:spPr>
              <a:xfrm>
                <a:off x="5250717" y="227893"/>
                <a:ext cx="3822650" cy="13408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pt-PT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pt-PT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sSup>
                                      <m:sSupPr>
                                        <m:ctrlPr>
                                          <a:rPr lang="pt-PT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pt-PT" i="1">
                                        <a:latin typeface="Cambria Math"/>
                                      </a:rPr>
                                      <m:t>+3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+5</m:t>
                                    </m:r>
                                  </m:e>
                                </m:rad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/>
                                  </a:rPr>
                                  <m:t>se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pt-PT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            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       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/>
                                  </a:rPr>
                                  <m:t>se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=1</m:t>
                                </m:r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pt-PT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PT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2</m:t>
                                    </m:r>
                                    <m:sSup>
                                      <m:sSupPr>
                                        <m:ctrlPr>
                                          <a:rPr lang="pt-PT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pt-PT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pt-PT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>
                                      <a:rPr lang="pt-PT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pt-PT" i="1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  <m:sSup>
                                      <m:sSupPr>
                                        <m:ctrlPr>
                                          <a:rPr lang="pt-PT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t-PT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pt-PT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  <m:r>
                                  <a:rPr lang="pt-PT" i="1">
                                    <a:latin typeface="Cambria Math"/>
                                  </a:rPr>
                                  <m:t>             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/>
                                  </a:rPr>
                                  <m:t>se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pt-PT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0717" y="227893"/>
                <a:ext cx="3822650" cy="134088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9637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2" grpId="0" animBg="1"/>
      <p:bldP spid="8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013806" y="128032"/>
            <a:ext cx="810479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Função contínua num ponto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8"/>
          <p:cNvSpPr txBox="1"/>
          <p:nvPr/>
        </p:nvSpPr>
        <p:spPr>
          <a:xfrm>
            <a:off x="974208" y="1016575"/>
            <a:ext cx="5931089" cy="1174790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6"/>
              <p:cNvSpPr/>
              <p:nvPr/>
            </p:nvSpPr>
            <p:spPr>
              <a:xfrm>
                <a:off x="950913" y="1048266"/>
                <a:ext cx="5735637" cy="10821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uma função real de variável real e seja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  <m:r>
                      <a:rPr lang="pt-PT" b="0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sSub>
                      <m:sSubPr>
                        <m:ctrlPr>
                          <a:rPr lang="pt-PT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PT" b="0" i="1" dirty="0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D</m:t>
                        </m:r>
                      </m:e>
                      <m:sub>
                        <m:r>
                          <a:rPr lang="pt-PT" b="0" i="1" dirty="0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Diz-se que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𝒇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é contínua em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𝒂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quando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existe.</a:t>
                </a:r>
              </a:p>
            </p:txBody>
          </p:sp>
        </mc:Choice>
        <mc:Fallback xmlns="">
          <p:sp>
            <p:nvSpPr>
              <p:cNvPr id="1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913" y="1048266"/>
                <a:ext cx="5735637" cy="1082156"/>
              </a:xfrm>
              <a:prstGeom prst="rect">
                <a:avLst/>
              </a:prstGeom>
              <a:blipFill rotWithShape="1">
                <a:blip r:embed="rId4"/>
                <a:stretch>
                  <a:fillRect l="-956" r="-638" b="-56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1013806" y="2506717"/>
                <a:ext cx="7215794" cy="29457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b="1" dirty="0">
                    <a:solidFill>
                      <a:srgbClr val="0D677A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Notas:</a:t>
                </a:r>
              </a:p>
              <a:p>
                <a:endParaRPr lang="pt-PT" dirty="0">
                  <a:latin typeface="Arial" panose="020B0604020202020204" pitchFamily="34" charset="0"/>
                  <a:ea typeface="Cambria Math" panose="02040503050406030204" pitchFamily="18" charset="0"/>
                  <a:cs typeface="Lucida Grande"/>
                </a:endParaRPr>
              </a:p>
              <a:p>
                <a:pPr marL="265113" indent="-265113"/>
                <a:r>
                  <a:rPr lang="pt-PT" b="1" dirty="0">
                    <a:solidFill>
                      <a:srgbClr val="0D677A"/>
                    </a:solidFill>
                    <a:latin typeface="Arial" pitchFamily="34" charset="0"/>
                    <a:cs typeface="Arial" pitchFamily="34" charset="0"/>
                  </a:rPr>
                  <a:t>1.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Se um ponto não pertencer ao domínio de uma função, não faz sentido falar em continuidade da função nesse ponto.</a:t>
                </a:r>
              </a:p>
              <a:p>
                <a:pPr marL="265113" indent="-265113">
                  <a:buFont typeface="+mj-lt"/>
                  <a:buAutoNum type="arabicPeriod"/>
                </a:pPr>
                <a:endParaRPr lang="pt-PT" dirty="0">
                  <a:latin typeface="Arial" pitchFamily="34" charset="0"/>
                  <a:cs typeface="Arial" pitchFamily="34" charset="0"/>
                </a:endParaRPr>
              </a:p>
              <a:p>
                <a:pPr marL="265113" indent="-265113"/>
                <a:r>
                  <a:rPr lang="pt-PT" b="1" dirty="0">
                    <a:solidFill>
                      <a:srgbClr val="0D677A"/>
                    </a:solidFill>
                    <a:latin typeface="Arial" pitchFamily="34" charset="0"/>
                    <a:cs typeface="Arial" pitchFamily="34" charset="0"/>
                  </a:rPr>
                  <a:t>2.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b="0" i="1" dirty="0">
                        <a:latin typeface="Cambria Math"/>
                        <a:cs typeface="Arial" pitchFamily="34" charset="0"/>
                      </a:rPr>
                      <m:t>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um ponto isolado do domínio de </a:t>
                </a:r>
                <a14:m>
                  <m:oMath xmlns:m="http://schemas.openxmlformats.org/officeDocument/2006/math">
                    <m:r>
                      <a:rPr lang="pt-PT" b="0" i="1" dirty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pt-PT" b="0" smtClean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b="0" i="1">
                            <a:latin typeface="Cambria Math"/>
                            <a:cs typeface="Arial" pitchFamily="34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ou seja, a função é contínua nesse ponto.</a:t>
                </a:r>
              </a:p>
              <a:p>
                <a:pPr marL="265113" indent="-265113">
                  <a:buFont typeface="+mj-lt"/>
                  <a:buAutoNum type="arabicPeriod"/>
                </a:pPr>
                <a:endParaRPr lang="pt-PT" dirty="0">
                  <a:latin typeface="Arial" pitchFamily="34" charset="0"/>
                  <a:cs typeface="Arial" pitchFamily="34" charset="0"/>
                </a:endParaRPr>
              </a:p>
              <a:p>
                <a:pPr marL="265113" indent="-265113"/>
                <a:r>
                  <a:rPr lang="pt-PT" b="1" dirty="0">
                    <a:solidFill>
                      <a:srgbClr val="0D677A"/>
                    </a:solidFill>
                    <a:latin typeface="Arial" pitchFamily="34" charset="0"/>
                    <a:cs typeface="Arial" pitchFamily="34" charset="0"/>
                  </a:rPr>
                  <a:t>3.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Uma função que não é contínua num ponto do seu domínio diz-se descontínua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nesse ponto.</a:t>
                </a: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806" y="2506717"/>
                <a:ext cx="7215794" cy="2945743"/>
              </a:xfrm>
              <a:prstGeom prst="rect">
                <a:avLst/>
              </a:prstGeom>
              <a:blipFill rotWithShape="1">
                <a:blip r:embed="rId5"/>
                <a:stretch>
                  <a:fillRect l="-676" t="-1035" r="-422" b="-248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237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" name="Grupo 1023"/>
          <p:cNvGrpSpPr/>
          <p:nvPr/>
        </p:nvGrpSpPr>
        <p:grpSpPr>
          <a:xfrm>
            <a:off x="5709278" y="870934"/>
            <a:ext cx="2798280" cy="3238169"/>
            <a:chOff x="5709278" y="870934"/>
            <a:chExt cx="2798280" cy="3238169"/>
          </a:xfrm>
        </p:grpSpPr>
        <p:pic>
          <p:nvPicPr>
            <p:cNvPr id="24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709278" y="870934"/>
              <a:ext cx="2756715" cy="3238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ângulo 24"/>
                <p:cNvSpPr/>
                <p:nvPr/>
              </p:nvSpPr>
              <p:spPr>
                <a:xfrm>
                  <a:off x="8136623" y="1035770"/>
                  <a:ext cx="37093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25" name="Rectângulo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36623" y="1035770"/>
                  <a:ext cx="370935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3333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Grupo 20"/>
          <p:cNvGrpSpPr/>
          <p:nvPr/>
        </p:nvGrpSpPr>
        <p:grpSpPr>
          <a:xfrm>
            <a:off x="1133903" y="799769"/>
            <a:ext cx="2714625" cy="3238500"/>
            <a:chOff x="1133903" y="799769"/>
            <a:chExt cx="2714625" cy="3238500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133903" y="799769"/>
              <a:ext cx="2714625" cy="3238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ângulo 6"/>
                <p:cNvSpPr/>
                <p:nvPr/>
              </p:nvSpPr>
              <p:spPr>
                <a:xfrm>
                  <a:off x="3038612" y="1091310"/>
                  <a:ext cx="37093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7" name="Rectângulo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38612" y="1091310"/>
                  <a:ext cx="370935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80220" y="115332"/>
            <a:ext cx="810479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Exemplos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ângulo 12"/>
              <p:cNvSpPr/>
              <p:nvPr/>
            </p:nvSpPr>
            <p:spPr>
              <a:xfrm>
                <a:off x="987567" y="4212990"/>
                <a:ext cx="2412327" cy="4603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⁻</m:t>
                              </m:r>
                            </m:lim>
                          </m:limLow>
                        </m:fName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≠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pt-PT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3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567" y="4212990"/>
                <a:ext cx="2412327" cy="46031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Conexão recta unidireccional 13"/>
          <p:cNvCxnSpPr/>
          <p:nvPr/>
        </p:nvCxnSpPr>
        <p:spPr>
          <a:xfrm>
            <a:off x="2103746" y="4652380"/>
            <a:ext cx="0" cy="601786"/>
          </a:xfrm>
          <a:prstGeom prst="straightConnector1">
            <a:avLst/>
          </a:prstGeom>
          <a:ln w="31750">
            <a:solidFill>
              <a:srgbClr val="0D677A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ângulo 14"/>
              <p:cNvSpPr/>
              <p:nvPr/>
            </p:nvSpPr>
            <p:spPr>
              <a:xfrm>
                <a:off x="1072758" y="5254166"/>
                <a:ext cx="2061975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:r>
                  <a:rPr lang="pt-PT" dirty="0">
                    <a:cs typeface="Arial" panose="020B0604020202020204" pitchFamily="34" charset="0"/>
                  </a:rPr>
                  <a:t>Não existe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endParaRPr lang="pt-PT" dirty="0"/>
              </a:p>
            </p:txBody>
          </p:sp>
        </mc:Choice>
        <mc:Fallback>
          <p:sp>
            <p:nvSpPr>
              <p:cNvPr id="15" name="Rectâ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758" y="5254166"/>
                <a:ext cx="2061975" cy="452945"/>
              </a:xfrm>
              <a:prstGeom prst="rect">
                <a:avLst/>
              </a:prstGeom>
              <a:blipFill>
                <a:blip r:embed="rId9"/>
                <a:stretch>
                  <a:fillRect l="-2663" t="-6757" b="-405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806291" y="2419019"/>
                <a:ext cx="1151084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⁻</m:t>
                              </m:r>
                            </m:lim>
                          </m:limLow>
                        </m:fName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291" y="2419019"/>
                <a:ext cx="1151084" cy="452945"/>
              </a:xfrm>
              <a:prstGeom prst="rect">
                <a:avLst/>
              </a:prstGeom>
              <a:blipFill rotWithShape="1">
                <a:blip r:embed="rId10"/>
                <a:stretch>
                  <a:fillRect b="-270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4"/>
              <p:cNvSpPr/>
              <p:nvPr/>
            </p:nvSpPr>
            <p:spPr>
              <a:xfrm>
                <a:off x="827167" y="1460642"/>
                <a:ext cx="1197443" cy="4603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pt-PT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167" y="1460642"/>
                <a:ext cx="1197443" cy="46031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Conexão recta unidireccional 18"/>
          <p:cNvCxnSpPr/>
          <p:nvPr/>
        </p:nvCxnSpPr>
        <p:spPr>
          <a:xfrm>
            <a:off x="2103746" y="5684202"/>
            <a:ext cx="0" cy="601786"/>
          </a:xfrm>
          <a:prstGeom prst="straightConnector1">
            <a:avLst/>
          </a:prstGeom>
          <a:ln w="31750">
            <a:solidFill>
              <a:srgbClr val="0D677A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ângulo 15"/>
              <p:cNvSpPr/>
              <p:nvPr/>
            </p:nvSpPr>
            <p:spPr>
              <a:xfrm>
                <a:off x="1029979" y="6245647"/>
                <a:ext cx="24909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smtClean="0">
                        <a:latin typeface="Cambria Math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não é contínua em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</a:rPr>
                      <m:t>𝑎</m:t>
                    </m:r>
                  </m:oMath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Rectâ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979" y="6245647"/>
                <a:ext cx="2490938" cy="369332"/>
              </a:xfrm>
              <a:prstGeom prst="rect">
                <a:avLst/>
              </a:prstGeom>
              <a:blipFill rotWithShape="1">
                <a:blip r:embed="rId12"/>
                <a:stretch>
                  <a:fillRect l="-733" t="-8333" b="-2666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ângulo 17"/>
              <p:cNvSpPr/>
              <p:nvPr/>
            </p:nvSpPr>
            <p:spPr>
              <a:xfrm>
                <a:off x="4226992" y="2029700"/>
                <a:ext cx="2412327" cy="4603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⁻</m:t>
                              </m:r>
                            </m:lim>
                          </m:limLow>
                        </m:fName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pt-PT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8" name="Rectâ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6992" y="2029700"/>
                <a:ext cx="2412327" cy="460319"/>
              </a:xfrm>
              <a:prstGeom prst="rect">
                <a:avLst/>
              </a:prstGeom>
              <a:blipFill rotWithShape="1">
                <a:blip r:embed="rId13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ângulo 25"/>
              <p:cNvSpPr/>
              <p:nvPr/>
            </p:nvSpPr>
            <p:spPr>
              <a:xfrm>
                <a:off x="4870463" y="4203168"/>
                <a:ext cx="2026709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⁻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≠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pt-PT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pt-PT" dirty="0"/>
                  <a:t> e</a:t>
                </a:r>
              </a:p>
            </p:txBody>
          </p:sp>
        </mc:Choice>
        <mc:Fallback xmlns="">
          <p:sp>
            <p:nvSpPr>
              <p:cNvPr id="26" name="Rectângul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0463" y="4203168"/>
                <a:ext cx="2026709" cy="452945"/>
              </a:xfrm>
              <a:prstGeom prst="rect">
                <a:avLst/>
              </a:prstGeom>
              <a:blipFill rotWithShape="1">
                <a:blip r:embed="rId14"/>
                <a:stretch>
                  <a:fillRect t="-5333" r="-1807" b="-266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Conexão recta unidireccional 26"/>
          <p:cNvCxnSpPr/>
          <p:nvPr/>
        </p:nvCxnSpPr>
        <p:spPr>
          <a:xfrm>
            <a:off x="6719452" y="4589886"/>
            <a:ext cx="0" cy="601786"/>
          </a:xfrm>
          <a:prstGeom prst="straightConnector1">
            <a:avLst/>
          </a:prstGeom>
          <a:ln w="31750">
            <a:solidFill>
              <a:srgbClr val="0D677A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Rectângulo 27"/>
              <p:cNvSpPr/>
              <p:nvPr/>
            </p:nvSpPr>
            <p:spPr>
              <a:xfrm>
                <a:off x="5709278" y="5200828"/>
                <a:ext cx="2061975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:r>
                  <a:rPr lang="pt-PT" dirty="0">
                    <a:cs typeface="Arial" panose="020B0604020202020204" pitchFamily="34" charset="0"/>
                  </a:rPr>
                  <a:t>Não existe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endParaRPr lang="pt-PT" dirty="0"/>
              </a:p>
            </p:txBody>
          </p:sp>
        </mc:Choice>
        <mc:Fallback>
          <p:sp>
            <p:nvSpPr>
              <p:cNvPr id="28" name="Rec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9278" y="5200828"/>
                <a:ext cx="2061975" cy="452945"/>
              </a:xfrm>
              <a:prstGeom prst="rect">
                <a:avLst/>
              </a:prstGeom>
              <a:blipFill>
                <a:blip r:embed="rId15"/>
                <a:stretch>
                  <a:fillRect l="-2663" t="-5405" b="-405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Conexão recta unidireccional 28"/>
          <p:cNvCxnSpPr/>
          <p:nvPr/>
        </p:nvCxnSpPr>
        <p:spPr>
          <a:xfrm>
            <a:off x="6719452" y="5621708"/>
            <a:ext cx="0" cy="601786"/>
          </a:xfrm>
          <a:prstGeom prst="straightConnector1">
            <a:avLst/>
          </a:prstGeom>
          <a:ln w="31750">
            <a:solidFill>
              <a:srgbClr val="0D677A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ângulo 29"/>
              <p:cNvSpPr/>
              <p:nvPr/>
            </p:nvSpPr>
            <p:spPr>
              <a:xfrm>
                <a:off x="5645685" y="6183153"/>
                <a:ext cx="24909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smtClean="0">
                        <a:latin typeface="Cambria Math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não é contínua em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</a:rPr>
                      <m:t>𝑎</m:t>
                    </m:r>
                  </m:oMath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Rectâ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5685" y="6183153"/>
                <a:ext cx="2490938" cy="369332"/>
              </a:xfrm>
              <a:prstGeom prst="rect">
                <a:avLst/>
              </a:prstGeom>
              <a:blipFill rotWithShape="1">
                <a:blip r:embed="rId16"/>
                <a:stretch>
                  <a:fillRect l="-489" t="-8197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ângulo 30"/>
              <p:cNvSpPr/>
              <p:nvPr/>
            </p:nvSpPr>
            <p:spPr>
              <a:xfrm>
                <a:off x="6719452" y="4209948"/>
                <a:ext cx="1911292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  <m: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⁺</m:t>
                              </m:r>
                            </m:lim>
                          </m:limLow>
                        </m:fName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≠</m:t>
                      </m:r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𝑓</m:t>
                      </m:r>
                      <m:d>
                        <m:dPr>
                          <m:ctrlPr>
                            <a:rPr lang="pt-PT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1" name="Rectângulo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9452" y="4209948"/>
                <a:ext cx="1911292" cy="452945"/>
              </a:xfrm>
              <a:prstGeom prst="rect">
                <a:avLst/>
              </a:prstGeom>
              <a:blipFill rotWithShape="1">
                <a:blip r:embed="rId17"/>
                <a:stretch>
                  <a:fillRect b="-540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174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3" grpId="0"/>
      <p:bldP spid="5" grpId="0"/>
      <p:bldP spid="16" grpId="0"/>
      <p:bldP spid="18" grpId="0"/>
      <p:bldP spid="26" grpId="0"/>
      <p:bldP spid="28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1217698" y="1142403"/>
            <a:ext cx="3353916" cy="3389220"/>
            <a:chOff x="1217698" y="1142403"/>
            <a:chExt cx="3353916" cy="338922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17698" y="1142403"/>
              <a:ext cx="3353916" cy="3389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ângulo 10"/>
                <p:cNvSpPr/>
                <p:nvPr/>
              </p:nvSpPr>
              <p:spPr>
                <a:xfrm>
                  <a:off x="3988193" y="1360571"/>
                  <a:ext cx="37093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11" name="Rectângulo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8193" y="1360571"/>
                  <a:ext cx="370935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ângulo 9"/>
              <p:cNvSpPr/>
              <p:nvPr/>
            </p:nvSpPr>
            <p:spPr>
              <a:xfrm>
                <a:off x="549211" y="2393223"/>
                <a:ext cx="1323503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lim>
                          </m:limLow>
                        </m:fName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0" name="Rectâ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211" y="2393223"/>
                <a:ext cx="1323503" cy="45294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ângulo 25"/>
              <p:cNvSpPr/>
              <p:nvPr/>
            </p:nvSpPr>
            <p:spPr>
              <a:xfrm>
                <a:off x="5401499" y="1747789"/>
                <a:ext cx="3241593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⁻</m:t>
                              </m:r>
                            </m:lim>
                          </m:limLow>
                        </m:fName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⁺</m:t>
                              </m:r>
                            </m:lim>
                          </m:limLow>
                        </m:fName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𝑓</m:t>
                      </m:r>
                      <m:d>
                        <m:dPr>
                          <m:ctrlPr>
                            <a:rPr lang="pt-PT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6" name="Rectângul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1499" y="1747789"/>
                <a:ext cx="3241593" cy="452945"/>
              </a:xfrm>
              <a:prstGeom prst="rect">
                <a:avLst/>
              </a:prstGeom>
              <a:blipFill rotWithShape="1">
                <a:blip r:embed="rId7"/>
                <a:stretch>
                  <a:fillRect b="-540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Conexão recta unidireccional 26"/>
          <p:cNvCxnSpPr/>
          <p:nvPr/>
        </p:nvCxnSpPr>
        <p:spPr>
          <a:xfrm>
            <a:off x="7022296" y="2200734"/>
            <a:ext cx="0" cy="601786"/>
          </a:xfrm>
          <a:prstGeom prst="straightConnector1">
            <a:avLst/>
          </a:prstGeom>
          <a:ln w="31750">
            <a:solidFill>
              <a:srgbClr val="0D677A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Rectângulo 27"/>
              <p:cNvSpPr/>
              <p:nvPr/>
            </p:nvSpPr>
            <p:spPr>
              <a:xfrm>
                <a:off x="6390200" y="2793058"/>
                <a:ext cx="1627818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:r>
                  <a:rPr lang="pt-PT" dirty="0">
                    <a:cs typeface="Arial" panose="020B0604020202020204" pitchFamily="34" charset="0"/>
                  </a:rPr>
                  <a:t>Existe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endParaRPr lang="pt-PT" dirty="0"/>
              </a:p>
            </p:txBody>
          </p:sp>
        </mc:Choice>
        <mc:Fallback>
          <p:sp>
            <p:nvSpPr>
              <p:cNvPr id="28" name="Rec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0200" y="2793058"/>
                <a:ext cx="1627818" cy="452945"/>
              </a:xfrm>
              <a:prstGeom prst="rect">
                <a:avLst/>
              </a:prstGeom>
              <a:blipFill>
                <a:blip r:embed="rId8"/>
                <a:stretch>
                  <a:fillRect l="-2996" t="-5405" b="-405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Conexão recta unidireccional 28"/>
          <p:cNvCxnSpPr/>
          <p:nvPr/>
        </p:nvCxnSpPr>
        <p:spPr>
          <a:xfrm>
            <a:off x="7022296" y="3232556"/>
            <a:ext cx="0" cy="601786"/>
          </a:xfrm>
          <a:prstGeom prst="straightConnector1">
            <a:avLst/>
          </a:prstGeom>
          <a:ln w="31750">
            <a:solidFill>
              <a:srgbClr val="0D677A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ângulo 29"/>
              <p:cNvSpPr/>
              <p:nvPr/>
            </p:nvSpPr>
            <p:spPr>
              <a:xfrm>
                <a:off x="5948529" y="3794001"/>
                <a:ext cx="204209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smtClean="0">
                        <a:latin typeface="Cambria Math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contínua em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</a:rPr>
                      <m:t>𝑎</m:t>
                    </m:r>
                  </m:oMath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Rectâ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529" y="3794001"/>
                <a:ext cx="2042097" cy="369332"/>
              </a:xfrm>
              <a:prstGeom prst="rect">
                <a:avLst/>
              </a:prstGeom>
              <a:blipFill rotWithShape="1">
                <a:blip r:embed="rId9"/>
                <a:stretch>
                  <a:fillRect l="-896" t="-8197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6"/>
          <p:cNvSpPr txBox="1"/>
          <p:nvPr/>
        </p:nvSpPr>
        <p:spPr>
          <a:xfrm>
            <a:off x="980220" y="115332"/>
            <a:ext cx="810479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Exemplos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74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6" grpId="0"/>
      <p:bldP spid="28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6"/>
          <p:cNvSpPr txBox="1"/>
          <p:nvPr/>
        </p:nvSpPr>
        <p:spPr>
          <a:xfrm>
            <a:off x="976313" y="84829"/>
            <a:ext cx="69469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Função contínua num subconjunto do respetivo domínio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74208" y="1079639"/>
            <a:ext cx="7310810" cy="2400657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ângulo 14"/>
              <p:cNvSpPr/>
              <p:nvPr/>
            </p:nvSpPr>
            <p:spPr>
              <a:xfrm>
                <a:off x="976313" y="1115472"/>
                <a:ext cx="7100887" cy="22366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Sejam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uma função real de variável real de domínio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  <m:t>𝐷</m:t>
                        </m:r>
                      </m:e>
                      <m:sub>
                        <m: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⊂</m:t>
                    </m:r>
                    <m:sSub>
                      <m:sSubPr>
                        <m:ctrlPr>
                          <a:rPr lang="pt-PT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  <m:t>𝐷</m:t>
                        </m:r>
                      </m:e>
                      <m:sub>
                        <m: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 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Diz-se que:</a:t>
                </a:r>
              </a:p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𝒇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 é contínua no conjunto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𝑨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quando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contínua em todos os pontos de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𝐴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𝒇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 é contínua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 quando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contínua em todos os pontos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  <m:t>𝐷</m:t>
                        </m:r>
                      </m:e>
                      <m:sub>
                        <m: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.</a:t>
                </a:r>
              </a:p>
            </p:txBody>
          </p:sp>
        </mc:Choice>
        <mc:Fallback xmlns="">
          <p:sp>
            <p:nvSpPr>
              <p:cNvPr id="15" name="Rectâ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313" y="1115472"/>
                <a:ext cx="7100887" cy="2236638"/>
              </a:xfrm>
              <a:prstGeom prst="rect">
                <a:avLst/>
              </a:prstGeom>
              <a:blipFill rotWithShape="1">
                <a:blip r:embed="rId4"/>
                <a:stretch>
                  <a:fillRect l="-687" b="-81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790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55700" y="128032"/>
            <a:ext cx="77406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Exemplo 1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4"/>
              <p:cNvSpPr/>
              <p:nvPr/>
            </p:nvSpPr>
            <p:spPr>
              <a:xfrm>
                <a:off x="950997" y="814944"/>
                <a:ext cx="6236612" cy="13065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Averigua se é contínua em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=2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a função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definida por</a:t>
                </a:r>
              </a:p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pt-PT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pt-PT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PT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+3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/>
                                </a:rPr>
                                <m:t>se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&lt;2</m:t>
                              </m:r>
                            </m:e>
                          </m:mr>
                          <m:mr>
                            <m:e>
                              <m:r>
                                <a:rPr lang="pt-PT" i="1">
                                  <a:latin typeface="Cambria Math"/>
                                </a:rPr>
                                <m:t>1         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/>
                                </a:rPr>
                                <m:t>se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=2</m:t>
                              </m:r>
                            </m:e>
                          </m:mr>
                          <m:m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−1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/>
                                </a:rPr>
                                <m:t>se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&gt;2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pt-PT" dirty="0"/>
                  <a:t>.</a:t>
                </a:r>
              </a:p>
            </p:txBody>
          </p:sp>
        </mc:Choice>
        <mc:Fallback xmlns=""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997" y="814944"/>
                <a:ext cx="6236612" cy="1306512"/>
              </a:xfrm>
              <a:prstGeom prst="rect">
                <a:avLst/>
              </a:prstGeom>
              <a:blipFill rotWithShape="1">
                <a:blip r:embed="rId4"/>
                <a:stretch>
                  <a:fillRect l="-78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tângulo 1"/>
          <p:cNvSpPr/>
          <p:nvPr/>
        </p:nvSpPr>
        <p:spPr>
          <a:xfrm>
            <a:off x="958850" y="2373794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950997" y="3037418"/>
                <a:ext cx="14089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e>
                    </m:d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=1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997" y="3037418"/>
                <a:ext cx="1408912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2597" t="-3279" b="-180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950997" y="3655473"/>
                <a:ext cx="1668855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b="0" i="1" smtClean="0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2⁻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</m:e>
                    </m:func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997" y="3655473"/>
                <a:ext cx="1668855" cy="452945"/>
              </a:xfrm>
              <a:prstGeom prst="rect">
                <a:avLst/>
              </a:prstGeom>
              <a:blipFill rotWithShape="1">
                <a:blip r:embed="rId6"/>
                <a:stretch>
                  <a:fillRect l="-2190" t="-1351" b="-270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ângulo 18"/>
              <p:cNvSpPr/>
              <p:nvPr/>
            </p:nvSpPr>
            <p:spPr>
              <a:xfrm>
                <a:off x="2331311" y="3668141"/>
                <a:ext cx="1785553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2⁻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pt-PT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pt-PT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+3</m:t>
                              </m:r>
                            </m:e>
                          </m:d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9" name="Rectâ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1311" y="3668141"/>
                <a:ext cx="1785553" cy="452945"/>
              </a:xfrm>
              <a:prstGeom prst="rect">
                <a:avLst/>
              </a:prstGeom>
              <a:blipFill rotWithShape="1">
                <a:blip r:embed="rId7"/>
                <a:stretch>
                  <a:fillRect b="-270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ângulo 19"/>
              <p:cNvSpPr/>
              <p:nvPr/>
            </p:nvSpPr>
            <p:spPr>
              <a:xfrm>
                <a:off x="3965508" y="3655472"/>
                <a:ext cx="1180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2+3=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0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5508" y="3655472"/>
                <a:ext cx="1180131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ângulo 20"/>
              <p:cNvSpPr/>
              <p:nvPr/>
            </p:nvSpPr>
            <p:spPr>
              <a:xfrm>
                <a:off x="5019968" y="3655472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cs typeface="Arial" panose="020B0604020202020204" pitchFamily="34" charset="0"/>
                        </a:rPr>
                        <m:t>1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1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9968" y="3655472"/>
                <a:ext cx="365806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ângulo 21"/>
              <p:cNvSpPr/>
              <p:nvPr/>
            </p:nvSpPr>
            <p:spPr>
              <a:xfrm>
                <a:off x="950997" y="4512723"/>
                <a:ext cx="1668855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b="0" i="1" smtClean="0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2⁺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</m:e>
                    </m:func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22" name="Rectâ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997" y="4512723"/>
                <a:ext cx="1668855" cy="452945"/>
              </a:xfrm>
              <a:prstGeom prst="rect">
                <a:avLst/>
              </a:prstGeom>
              <a:blipFill rotWithShape="1">
                <a:blip r:embed="rId10"/>
                <a:stretch>
                  <a:fillRect l="-2190" t="-1333" b="-40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ângulo 22"/>
              <p:cNvSpPr/>
              <p:nvPr/>
            </p:nvSpPr>
            <p:spPr>
              <a:xfrm>
                <a:off x="2331311" y="4525391"/>
                <a:ext cx="1612429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2⁺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pt-PT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3" name="Rectângulo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1311" y="4525391"/>
                <a:ext cx="1612429" cy="452945"/>
              </a:xfrm>
              <a:prstGeom prst="rect">
                <a:avLst/>
              </a:prstGeom>
              <a:blipFill rotWithShape="1">
                <a:blip r:embed="rId11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ângulo 23"/>
              <p:cNvSpPr/>
              <p:nvPr/>
            </p:nvSpPr>
            <p:spPr>
              <a:xfrm>
                <a:off x="3851208" y="4550822"/>
                <a:ext cx="10070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2−1=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4" name="Rec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208" y="4550822"/>
                <a:ext cx="1007007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ângulo 24"/>
              <p:cNvSpPr/>
              <p:nvPr/>
            </p:nvSpPr>
            <p:spPr>
              <a:xfrm>
                <a:off x="4773366" y="4530645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cs typeface="Arial" panose="020B0604020202020204" pitchFamily="34" charset="0"/>
                        </a:rPr>
                        <m:t>1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5" name="Rectâ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3366" y="4530645"/>
                <a:ext cx="365806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ângulo 11"/>
              <p:cNvSpPr/>
              <p:nvPr/>
            </p:nvSpPr>
            <p:spPr>
              <a:xfrm>
                <a:off x="983140" y="5164678"/>
                <a:ext cx="6846410" cy="8283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Como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2⁻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</m:e>
                    </m:func>
                  </m:oMath>
                </a14:m>
                <a:r>
                  <a:rPr lang="pt-PT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sSup>
                              <m:sSupPr>
                                <m:ctrlPr>
                                  <a:rPr lang="pt-P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pt-PT" i="1">
                                    <a:latin typeface="Cambria Math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pt-PT" b="0" i="1" smtClean="0">
                                    <a:latin typeface="Cambria Math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</m:sup>
                            </m:sSup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</m:e>
                    </m:func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pt-PT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e>
                    </m:d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pt-PT" dirty="0"/>
                  <a:t>, </a:t>
                </a:r>
              </a:p>
            </p:txBody>
          </p:sp>
        </mc:Choice>
        <mc:Fallback xmlns="">
          <p:sp>
            <p:nvSpPr>
              <p:cNvPr id="12" name="Rec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140" y="5164678"/>
                <a:ext cx="6846410" cy="828304"/>
              </a:xfrm>
              <a:prstGeom prst="rect">
                <a:avLst/>
              </a:prstGeom>
              <a:blipFill rotWithShape="1">
                <a:blip r:embed="rId14"/>
                <a:stretch>
                  <a:fillRect l="-71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ângulo 7"/>
              <p:cNvSpPr/>
              <p:nvPr/>
            </p:nvSpPr>
            <p:spPr>
              <a:xfrm>
                <a:off x="5055132" y="5245031"/>
                <a:ext cx="411612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então a função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contínua em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i="1">
                        <a:latin typeface="Cambria Math"/>
                        <a:cs typeface="Arial" pitchFamily="34" charset="0"/>
                      </a:rPr>
                      <m:t>=2</m:t>
                    </m:r>
                  </m:oMath>
                </a14:m>
                <a:r>
                  <a:rPr lang="pt-PT" dirty="0"/>
                  <a:t>.</a:t>
                </a:r>
              </a:p>
            </p:txBody>
          </p:sp>
        </mc:Choice>
        <mc:Fallback xmlns="">
          <p:sp>
            <p:nvSpPr>
              <p:cNvPr id="8" name="Rec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5132" y="5245031"/>
                <a:ext cx="4116127" cy="646331"/>
              </a:xfrm>
              <a:prstGeom prst="rect">
                <a:avLst/>
              </a:prstGeom>
              <a:blipFill rotWithShape="1">
                <a:blip r:embed="rId15"/>
                <a:stretch>
                  <a:fillRect l="-1185" r="-593" b="-283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9907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12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977899" y="930925"/>
            <a:ext cx="7647268" cy="4699159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ângulo 14"/>
              <p:cNvSpPr/>
              <p:nvPr/>
            </p:nvSpPr>
            <p:spPr>
              <a:xfrm>
                <a:off x="1090614" y="1123890"/>
                <a:ext cx="7534553" cy="1372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Sejam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𝑔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duas funções reais de variável real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𝑓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:</m:t>
                    </m:r>
                    <m:sSub>
                      <m:sSubPr>
                        <m:ctrlPr>
                          <a:rPr lang="pt-PT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  <m:t>𝐷</m:t>
                        </m:r>
                      </m:e>
                      <m:sub>
                        <m: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  <m:t>𝑓</m:t>
                        </m:r>
                      </m:sub>
                    </m:sSub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→</m:t>
                    </m:r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ℝ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𝑔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: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𝐷</m:t>
                        </m:r>
                      </m:e>
                      <m:sub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𝑔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→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pt-PT" u="sng" dirty="0">
                    <a:uFill>
                      <a:solidFill>
                        <a:srgbClr val="6AA342"/>
                      </a:solidFill>
                    </a:uFill>
                    <a:latin typeface="Arial" pitchFamily="34" charset="0"/>
                    <a:cs typeface="Arial" pitchFamily="34" charset="0"/>
                  </a:rPr>
                  <a:t>contínuas num ponto </a:t>
                </a:r>
                <a14:m>
                  <m:oMath xmlns:m="http://schemas.openxmlformats.org/officeDocument/2006/math">
                    <m:r>
                      <a:rPr lang="pt-PT" i="1" u="sng" dirty="0" smtClean="0">
                        <a:uFill>
                          <a:solidFill>
                            <a:srgbClr val="6AA342"/>
                          </a:solidFill>
                        </a:uFill>
                        <a:latin typeface="Cambria Math"/>
                        <a:cs typeface="Arial" pitchFamily="34" charset="0"/>
                      </a:rPr>
                      <m:t>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 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Então, </a:t>
                </a:r>
                <a:r>
                  <a:rPr lang="pt-PT" u="sng" dirty="0">
                    <a:uFill>
                      <a:solidFill>
                        <a:srgbClr val="6AA342"/>
                      </a:solidFill>
                    </a:uFill>
                    <a:latin typeface="Arial" pitchFamily="34" charset="0"/>
                    <a:cs typeface="Arial" pitchFamily="34" charset="0"/>
                  </a:rPr>
                  <a:t>também são contínuas em </a:t>
                </a:r>
                <a14:m>
                  <m:oMath xmlns:m="http://schemas.openxmlformats.org/officeDocument/2006/math">
                    <m:r>
                      <a:rPr lang="pt-PT" i="1" u="sng" dirty="0" smtClean="0">
                        <a:uFill>
                          <a:solidFill>
                            <a:srgbClr val="6AA342"/>
                          </a:solidFill>
                        </a:uFill>
                        <a:latin typeface="Cambria Math"/>
                        <a:cs typeface="Arial" pitchFamily="34" charset="0"/>
                      </a:rPr>
                      <m:t>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as funções:</a:t>
                </a:r>
              </a:p>
            </p:txBody>
          </p:sp>
        </mc:Choice>
        <mc:Fallback xmlns="">
          <p:sp>
            <p:nvSpPr>
              <p:cNvPr id="15" name="Rectâ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0614" y="1123890"/>
                <a:ext cx="7534553" cy="1372683"/>
              </a:xfrm>
              <a:prstGeom prst="rect">
                <a:avLst/>
              </a:prstGeom>
              <a:blipFill rotWithShape="1">
                <a:blip r:embed="rId4"/>
                <a:stretch>
                  <a:fillRect l="-728" b="-221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6"/>
          <p:cNvSpPr txBox="1"/>
          <p:nvPr/>
        </p:nvSpPr>
        <p:spPr>
          <a:xfrm>
            <a:off x="976313" y="165511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AA342"/>
              </a:buClr>
            </a:pP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Operações com funções contínuas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ângulo 7"/>
              <p:cNvSpPr/>
              <p:nvPr/>
            </p:nvSpPr>
            <p:spPr>
              <a:xfrm>
                <a:off x="1090614" y="2557867"/>
                <a:ext cx="2871785" cy="21698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b="1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𝑓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𝑔</m:t>
                    </m:r>
                  </m:oMath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endParaRPr lang="pt-PT" dirty="0">
                  <a:latin typeface="Arial" pitchFamily="34" charset="0"/>
                  <a:cs typeface="Arial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b="0" i="1">
                        <a:latin typeface="Cambria Math"/>
                        <a:cs typeface="Arial" pitchFamily="34" charset="0"/>
                      </a:rPr>
                      <m:t>𝑓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×</m:t>
                    </m:r>
                    <m:r>
                      <a:rPr lang="pt-PT" b="0" i="1">
                        <a:latin typeface="Cambria Math"/>
                        <a:cs typeface="Arial" pitchFamily="34" charset="0"/>
                      </a:rPr>
                      <m:t>𝑔</m:t>
                    </m:r>
                  </m:oMath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endParaRPr lang="pt-PT" dirty="0">
                  <a:latin typeface="Arial" pitchFamily="34" charset="0"/>
                  <a:cs typeface="Arial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𝑓</m:t>
                        </m:r>
                      </m:e>
                      <m:sup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com 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𝑛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∈</m:t>
                    </m:r>
                    <m:r>
                      <a:rPr lang="pt-PT" b="0" i="1" smtClean="0">
                        <a:latin typeface="Cambria Math"/>
                        <a:ea typeface="Cambria Math"/>
                        <a:cs typeface="Arial" pitchFamily="34" charset="0"/>
                      </a:rPr>
                      <m:t>ℕ</m:t>
                    </m:r>
                  </m:oMath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Rec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0614" y="2557867"/>
                <a:ext cx="2871785" cy="2169825"/>
              </a:xfrm>
              <a:prstGeom prst="rect">
                <a:avLst/>
              </a:prstGeom>
              <a:blipFill rotWithShape="1">
                <a:blip r:embed="rId5"/>
                <a:stretch>
                  <a:fillRect l="-1486" b="-140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ângulo 8"/>
              <p:cNvSpPr/>
              <p:nvPr/>
            </p:nvSpPr>
            <p:spPr>
              <a:xfrm>
                <a:off x="3887414" y="2463966"/>
                <a:ext cx="4955145" cy="25021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b="1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𝑓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−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𝑔</m:t>
                    </m:r>
                  </m:oMath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endParaRPr lang="pt-PT" dirty="0">
                  <a:latin typeface="Arial" pitchFamily="34" charset="0"/>
                  <a:cs typeface="Arial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>
                            <a:latin typeface="Cambria Math"/>
                            <a:cs typeface="Arial" pitchFamily="34" charset="0"/>
                          </a:rPr>
                          <m:t>𝑓</m:t>
                        </m:r>
                      </m:num>
                      <m:den>
                        <m:r>
                          <a:rPr lang="pt-PT" b="0" i="1">
                            <a:latin typeface="Cambria Math"/>
                            <a:cs typeface="Arial" pitchFamily="34" charset="0"/>
                          </a:rPr>
                          <m:t>𝑔</m:t>
                        </m:r>
                      </m:den>
                    </m:f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se </a:t>
                </a:r>
                <a14:m>
                  <m:oMath xmlns:m="http://schemas.openxmlformats.org/officeDocument/2006/math">
                    <m:r>
                      <a:rPr lang="pt-PT" b="0" i="1">
                        <a:latin typeface="Cambria Math"/>
                        <a:cs typeface="Arial" pitchFamily="34" charset="0"/>
                      </a:rPr>
                      <m:t>𝑔</m:t>
                    </m:r>
                    <m:d>
                      <m:dPr>
                        <m:ctrlPr>
                          <a:rPr lang="pt-PT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𝑎</m:t>
                        </m:r>
                      </m:e>
                    </m:d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≠0</m:t>
                    </m:r>
                  </m:oMath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endParaRPr lang="pt-PT" dirty="0">
                  <a:latin typeface="Arial" pitchFamily="34" charset="0"/>
                  <a:cs typeface="Arial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pt-PT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deg>
                      <m:e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𝑓</m:t>
                        </m:r>
                      </m:e>
                    </m:rad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com 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𝑛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∈</m:t>
                    </m:r>
                    <m:r>
                      <a:rPr lang="pt-PT" b="0" i="1" smtClean="0">
                        <a:latin typeface="Cambria Math"/>
                        <a:ea typeface="Cambria Math"/>
                        <a:cs typeface="Arial" pitchFamily="34" charset="0"/>
                      </a:rPr>
                      <m:t>ℕ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𝑎</m:t>
                        </m:r>
                      </m:e>
                    </m:d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≥0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se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𝑛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for par.</a:t>
                </a:r>
              </a:p>
            </p:txBody>
          </p:sp>
        </mc:Choice>
        <mc:Fallback xmlns="">
          <p:sp>
            <p:nvSpPr>
              <p:cNvPr id="9" name="Rec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7414" y="2463966"/>
                <a:ext cx="4955145" cy="2502160"/>
              </a:xfrm>
              <a:prstGeom prst="rect">
                <a:avLst/>
              </a:prstGeom>
              <a:blipFill rotWithShape="1">
                <a:blip r:embed="rId6"/>
                <a:stretch>
                  <a:fillRect l="-86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287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ângulo 14"/>
              <p:cNvSpPr/>
              <p:nvPr/>
            </p:nvSpPr>
            <p:spPr>
              <a:xfrm>
                <a:off x="962867" y="1101706"/>
                <a:ext cx="7764274" cy="31393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Consequências:</a:t>
                </a:r>
              </a:p>
              <a:p>
                <a:pPr marL="342900" indent="-342900">
                  <a:lnSpc>
                    <a:spcPct val="20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Toda a função polinomial é contínua em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marL="342900" indent="-342900">
                  <a:lnSpc>
                    <a:spcPct val="20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Toda a função racional é contínua no seu domínio.</a:t>
                </a:r>
              </a:p>
              <a:p>
                <a:pPr marL="342900" indent="-342900">
                  <a:lnSpc>
                    <a:spcPct val="20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As funções seno e cosseno são contínuas em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marL="342900" indent="-342900">
                  <a:lnSpc>
                    <a:spcPct val="20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A função tangente é contínua no seu domínio.</a:t>
                </a:r>
              </a:p>
              <a:p>
                <a:pPr marL="285750" indent="-285750">
                  <a:lnSpc>
                    <a:spcPct val="150000"/>
                  </a:lnSpc>
                  <a:buFont typeface="Arial" pitchFamily="34" charset="0"/>
                  <a:buChar char="•"/>
                </a:pP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Rectâ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867" y="1101706"/>
                <a:ext cx="7764274" cy="3139321"/>
              </a:xfrm>
              <a:prstGeom prst="rect">
                <a:avLst/>
              </a:prstGeom>
              <a:blipFill rotWithShape="1">
                <a:blip r:embed="rId4"/>
                <a:stretch>
                  <a:fillRect l="-70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6"/>
          <p:cNvSpPr txBox="1"/>
          <p:nvPr/>
        </p:nvSpPr>
        <p:spPr>
          <a:xfrm>
            <a:off x="976313" y="165511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AA342"/>
              </a:buClr>
            </a:pP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Operações com funções contínuas</a:t>
            </a:r>
          </a:p>
        </p:txBody>
      </p:sp>
      <p:sp>
        <p:nvSpPr>
          <p:cNvPr id="7" name="TextBox 18"/>
          <p:cNvSpPr txBox="1"/>
          <p:nvPr/>
        </p:nvSpPr>
        <p:spPr>
          <a:xfrm>
            <a:off x="962867" y="4212308"/>
            <a:ext cx="6960345" cy="1481257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973137" y="4241027"/>
                <a:ext cx="6950075" cy="13213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Sejam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𝑔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duas funções reais de variável real 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𝑎</m:t>
                    </m:r>
                    <m:r>
                      <a:rPr lang="pt-PT" i="1" dirty="0" smtClean="0">
                        <a:latin typeface="Cambria Math"/>
                      </a:rPr>
                      <m:t>∈</m:t>
                    </m:r>
                    <m:sSub>
                      <m:sSubPr>
                        <m:ctrlPr>
                          <a:rPr lang="pt-PT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i="1" dirty="0" smtClean="0"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pt-PT" b="0" i="1" dirty="0" smtClean="0">
                            <a:latin typeface="Cambria Math"/>
                          </a:rPr>
                          <m:t>𝑔</m:t>
                        </m:r>
                        <m:r>
                          <a:rPr lang="pt-PT" b="0" i="1" dirty="0" smtClean="0">
                            <a:latin typeface="Cambria Math"/>
                          </a:rPr>
                          <m:t>∘</m:t>
                        </m:r>
                        <m:r>
                          <a:rPr lang="pt-PT" b="0" i="1" dirty="0" smtClean="0">
                            <a:latin typeface="Cambria Math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contínua em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𝑔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contínua em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𝑓</m:t>
                    </m:r>
                    <m:r>
                      <a:rPr lang="pt-PT" i="1" dirty="0" smtClean="0">
                        <a:latin typeface="Cambria Math"/>
                      </a:rPr>
                      <m:t>(</m:t>
                    </m:r>
                    <m:r>
                      <a:rPr lang="pt-PT" i="1" dirty="0" smtClean="0">
                        <a:latin typeface="Cambria Math"/>
                      </a:rPr>
                      <m:t>𝑎</m:t>
                    </m:r>
                    <m:r>
                      <a:rPr lang="pt-PT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então a função composta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𝑔</m:t>
                    </m:r>
                    <m:r>
                      <a:rPr lang="pt-PT" b="0" i="1" dirty="0" smtClean="0">
                        <a:latin typeface="Cambria Math"/>
                      </a:rPr>
                      <m:t>∘</m:t>
                    </m:r>
                    <m:r>
                      <a:rPr lang="pt-PT" i="1" dirty="0" smtClean="0">
                        <a:latin typeface="Cambria Math"/>
                      </a:rPr>
                      <m:t>𝑓</m:t>
                    </m:r>
                    <m:r>
                      <a:rPr lang="pt-PT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é contínua em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137" y="4241027"/>
                <a:ext cx="6950075" cy="1321387"/>
              </a:xfrm>
              <a:prstGeom prst="rect">
                <a:avLst/>
              </a:prstGeom>
              <a:blipFill rotWithShape="1">
                <a:blip r:embed="rId5"/>
                <a:stretch>
                  <a:fillRect l="-789" b="-694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120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55700" y="128032"/>
            <a:ext cx="77406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Exemplo 2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ângulo 4"/>
              <p:cNvSpPr/>
              <p:nvPr/>
            </p:nvSpPr>
            <p:spPr>
              <a:xfrm>
                <a:off x="973138" y="795942"/>
                <a:ext cx="5010474" cy="24637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Estuda a continuidade da função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h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definida por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</a:rPr>
                      <m:t>h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pt-PT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pt-PT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ad>
                                <m:radPr>
                                  <m:degHide m:val="on"/>
                                  <m:ctrlPr>
                                    <a:rPr lang="pt-PT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pt-PT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pt-PT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pt-PT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+3</m:t>
                                  </m:r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+5</m:t>
                                  </m:r>
                                </m:e>
                              </m:rad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/>
                                </a:rPr>
                                <m:t>se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b="0" i="1" smtClean="0"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pt-PT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              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        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/>
                                </a:rPr>
                                <m:t>se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=1</m:t>
                              </m:r>
                            </m:e>
                          </m:mr>
                          <m:mr>
                            <m:e>
                              <m:f>
                                <m:fPr>
                                  <m:ctrlPr>
                                    <a:rPr lang="pt-PT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lang="pt-PT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pt-PT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pt-PT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pt-PT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pt-PT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pt-PT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pt-PT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sSup>
                                    <m:sSupPr>
                                      <m:ctrlPr>
                                        <a:rPr lang="pt-PT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pt-PT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pt-PT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pt-PT" b="0" i="1" smtClean="0">
                                  <a:latin typeface="Cambria Math"/>
                                </a:rPr>
                                <m:t>             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/>
                                </a:rPr>
                                <m:t>se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b="0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pt-PT" dirty="0"/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138" y="795942"/>
                <a:ext cx="5010474" cy="2463751"/>
              </a:xfrm>
              <a:prstGeom prst="rect">
                <a:avLst/>
              </a:prstGeom>
              <a:blipFill>
                <a:blip r:embed="rId4"/>
                <a:stretch>
                  <a:fillRect l="-109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tângulo 1"/>
          <p:cNvSpPr/>
          <p:nvPr/>
        </p:nvSpPr>
        <p:spPr>
          <a:xfrm>
            <a:off x="973138" y="3110011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ângulo 19"/>
              <p:cNvSpPr/>
              <p:nvPr/>
            </p:nvSpPr>
            <p:spPr>
              <a:xfrm>
                <a:off x="864073" y="3856842"/>
                <a:ext cx="8056193" cy="7571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20000"/>
                  </a:lnSpc>
                  <a:buFont typeface="Arial" pitchFamily="34" charset="0"/>
                  <a:buChar char="•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No intervalo </a:t>
                </a:r>
                <a14:m>
                  <m:oMath xmlns:m="http://schemas.openxmlformats.org/officeDocument/2006/math">
                    <m:d>
                      <m:dPr>
                        <m:begChr m:val="]"/>
                        <m:endChr m:val="["/>
                        <m:ctrlPr>
                          <a:rPr lang="pt-PT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−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∞</m:t>
                        </m:r>
                        <m:r>
                          <a:rPr lang="pt-PT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,1</m:t>
                        </m:r>
                      </m:e>
                    </m:d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a função é contínua por se tratar da composta da função raiz quadrada com uma função polinomial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b="0" i="1" smtClean="0">
                        <a:latin typeface="Cambria Math"/>
                        <a:ea typeface="Cambria Math"/>
                        <a:cs typeface="Arial" pitchFamily="34" charset="0"/>
                      </a:rPr>
                      <m:t>↦</m:t>
                    </m:r>
                    <m:r>
                      <a:rPr lang="pt-PT" i="1" smtClean="0">
                        <a:solidFill>
                          <a:schemeClr val="tx1"/>
                        </a:solidFill>
                        <a:latin typeface="Cambria Math"/>
                      </a:rPr>
                      <m:t>𝑥</m:t>
                    </m:r>
                    <m:r>
                      <a:rPr lang="pt-PT" i="1" smtClean="0">
                        <a:solidFill>
                          <a:schemeClr val="tx1"/>
                        </a:solidFill>
                        <a:latin typeface="Cambria Math"/>
                      </a:rPr>
                      <m:t>²+3</m:t>
                    </m:r>
                    <m:r>
                      <a:rPr lang="pt-PT" i="1" smtClean="0">
                        <a:solidFill>
                          <a:schemeClr val="tx1"/>
                        </a:solidFill>
                        <a:latin typeface="Cambria Math"/>
                      </a:rPr>
                      <m:t>𝑥</m:t>
                    </m:r>
                    <m:r>
                      <a:rPr lang="pt-PT" i="1" smtClean="0">
                        <a:solidFill>
                          <a:schemeClr val="tx1"/>
                        </a:solidFill>
                        <a:latin typeface="Cambria Math"/>
                      </a:rPr>
                      <m:t>+5</m:t>
                    </m:r>
                  </m:oMath>
                </a14:m>
                <a:r>
                  <a:rPr lang="pt-PT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>
          <p:sp>
            <p:nvSpPr>
              <p:cNvPr id="20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073" y="3856842"/>
                <a:ext cx="8056193" cy="757130"/>
              </a:xfrm>
              <a:prstGeom prst="rect">
                <a:avLst/>
              </a:prstGeom>
              <a:blipFill>
                <a:blip r:embed="rId5"/>
                <a:stretch>
                  <a:fillRect l="-530" t="-806" b="-967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ângulo 11"/>
              <p:cNvSpPr/>
              <p:nvPr/>
            </p:nvSpPr>
            <p:spPr>
              <a:xfrm>
                <a:off x="877441" y="5068914"/>
                <a:ext cx="7923212" cy="7266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20000"/>
                  </a:lnSpc>
                  <a:buFont typeface="Arial" pitchFamily="34" charset="0"/>
                  <a:buChar char="•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No intervalo </a:t>
                </a:r>
                <a14:m>
                  <m:oMath xmlns:m="http://schemas.openxmlformats.org/officeDocument/2006/math">
                    <m:d>
                      <m:dPr>
                        <m:begChr m:val="]"/>
                        <m:endChr m:val="["/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1,+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∞</m:t>
                        </m:r>
                      </m:e>
                    </m:d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a função é contínua por se tratar de uma função racional cujo denominador não se anula no intervalo considerado.</a:t>
                </a:r>
              </a:p>
            </p:txBody>
          </p:sp>
        </mc:Choice>
        <mc:Fallback>
          <p:sp>
            <p:nvSpPr>
              <p:cNvPr id="12" name="Rec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441" y="5068914"/>
                <a:ext cx="7923212" cy="726609"/>
              </a:xfrm>
              <a:prstGeom prst="rect">
                <a:avLst/>
              </a:prstGeom>
              <a:blipFill>
                <a:blip r:embed="rId6"/>
                <a:stretch>
                  <a:fillRect l="-538" t="-840" b="-1344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aixaDeTexto 9"/>
          <p:cNvSpPr txBox="1"/>
          <p:nvPr/>
        </p:nvSpPr>
        <p:spPr>
          <a:xfrm>
            <a:off x="7019571" y="6268598"/>
            <a:ext cx="13019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PT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continua…</a:t>
            </a:r>
            <a:r>
              <a:rPr lang="pt-PT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461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2" grpId="0" animBg="1"/>
      <p:bldP spid="10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14328</TotalTime>
  <Words>586</Words>
  <Application>Microsoft Office PowerPoint</Application>
  <PresentationFormat>Apresentação no Ecrã (4:3)</PresentationFormat>
  <Paragraphs>116</Paragraphs>
  <Slides>10</Slides>
  <Notes>10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Wingdings</vt:lpstr>
      <vt:lpstr>Tema do Office</vt:lpstr>
      <vt:lpstr>Continuidade de funções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Leya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Luis Marques</dc:creator>
  <cp:lastModifiedBy>SUSANA LUZIA MACHADO G. MOREIRA GOMES</cp:lastModifiedBy>
  <cp:revision>605</cp:revision>
  <dcterms:created xsi:type="dcterms:W3CDTF">2015-12-10T15:13:19Z</dcterms:created>
  <dcterms:modified xsi:type="dcterms:W3CDTF">2020-08-31T16:39:16Z</dcterms:modified>
</cp:coreProperties>
</file>